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6.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sldIdLst>
    <p:sldId id="258" r:id="rId3"/>
    <p:sldId id="842" r:id="rId4"/>
    <p:sldId id="834" r:id="rId5"/>
    <p:sldId id="821" r:id="rId6"/>
    <p:sldId id="845" r:id="rId7"/>
    <p:sldId id="734" r:id="rId8"/>
    <p:sldId id="733" r:id="rId9"/>
    <p:sldId id="731" r:id="rId10"/>
    <p:sldId id="840" r:id="rId11"/>
    <p:sldId id="709" r:id="rId12"/>
    <p:sldId id="831"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2D9"/>
    <a:srgbClr val="E83860"/>
    <a:srgbClr val="6ED2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98C4F-4DF8-4B84-A916-1D47F5B23719}" v="144" dt="2020-08-18T16:45:43.4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p:scale>
          <a:sx n="75" d="100"/>
          <a:sy n="75" d="100"/>
        </p:scale>
        <p:origin x="600"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Guevara" userId="edb7f8c93607a596" providerId="LiveId" clId="{A9B98C4F-4DF8-4B84-A916-1D47F5B23719}"/>
    <pc:docChg chg="undo custSel delSld modSld sldOrd">
      <pc:chgData name="Javier Guevara" userId="edb7f8c93607a596" providerId="LiveId" clId="{A9B98C4F-4DF8-4B84-A916-1D47F5B23719}" dt="2020-08-18T16:47:15.564" v="464" actId="255"/>
      <pc:docMkLst>
        <pc:docMk/>
      </pc:docMkLst>
      <pc:sldChg chg="del">
        <pc:chgData name="Javier Guevara" userId="edb7f8c93607a596" providerId="LiveId" clId="{A9B98C4F-4DF8-4B84-A916-1D47F5B23719}" dt="2020-08-18T16:04:25.514" v="0" actId="47"/>
        <pc:sldMkLst>
          <pc:docMk/>
          <pc:sldMk cId="0" sldId="401"/>
        </pc:sldMkLst>
      </pc:sldChg>
      <pc:sldChg chg="addSp delSp modSp mod setBg">
        <pc:chgData name="Javier Guevara" userId="edb7f8c93607a596" providerId="LiveId" clId="{A9B98C4F-4DF8-4B84-A916-1D47F5B23719}" dt="2020-08-18T16:47:15.564" v="464" actId="255"/>
        <pc:sldMkLst>
          <pc:docMk/>
          <pc:sldMk cId="1117499361" sldId="709"/>
        </pc:sldMkLst>
        <pc:spChg chg="add del mod ord">
          <ac:chgData name="Javier Guevara" userId="edb7f8c93607a596" providerId="LiveId" clId="{A9B98C4F-4DF8-4B84-A916-1D47F5B23719}" dt="2020-08-18T16:46:12.503" v="451" actId="22"/>
          <ac:spMkLst>
            <pc:docMk/>
            <pc:sldMk cId="1117499361" sldId="709"/>
            <ac:spMk id="2" creationId="{6BC3931C-8036-49E5-A2AE-4EE99D9331C5}"/>
          </ac:spMkLst>
        </pc:spChg>
        <pc:spChg chg="add mod ord">
          <ac:chgData name="Javier Guevara" userId="edb7f8c93607a596" providerId="LiveId" clId="{A9B98C4F-4DF8-4B84-A916-1D47F5B23719}" dt="2020-08-18T16:46:56.087" v="460" actId="1076"/>
          <ac:spMkLst>
            <pc:docMk/>
            <pc:sldMk cId="1117499361" sldId="709"/>
            <ac:spMk id="3" creationId="{4CF44F47-7918-4D41-8318-C8DDCC6EDB9F}"/>
          </ac:spMkLst>
        </pc:spChg>
        <pc:spChg chg="mod">
          <ac:chgData name="Javier Guevara" userId="edb7f8c93607a596" providerId="LiveId" clId="{A9B98C4F-4DF8-4B84-A916-1D47F5B23719}" dt="2020-08-18T16:43:27.439" v="419" actId="20578"/>
          <ac:spMkLst>
            <pc:docMk/>
            <pc:sldMk cId="1117499361" sldId="709"/>
            <ac:spMk id="324" creationId="{00000000-0000-0000-0000-000000000000}"/>
          </ac:spMkLst>
        </pc:spChg>
        <pc:spChg chg="mod">
          <ac:chgData name="Javier Guevara" userId="edb7f8c93607a596" providerId="LiveId" clId="{A9B98C4F-4DF8-4B84-A916-1D47F5B23719}" dt="2020-08-18T16:43:27.439" v="419" actId="20578"/>
          <ac:spMkLst>
            <pc:docMk/>
            <pc:sldMk cId="1117499361" sldId="709"/>
            <ac:spMk id="325" creationId="{00000000-0000-0000-0000-000000000000}"/>
          </ac:spMkLst>
        </pc:spChg>
        <pc:spChg chg="mod">
          <ac:chgData name="Javier Guevara" userId="edb7f8c93607a596" providerId="LiveId" clId="{A9B98C4F-4DF8-4B84-A916-1D47F5B23719}" dt="2020-08-18T16:47:15.564" v="464" actId="255"/>
          <ac:spMkLst>
            <pc:docMk/>
            <pc:sldMk cId="1117499361" sldId="709"/>
            <ac:spMk id="326" creationId="{00000000-0000-0000-0000-000000000000}"/>
          </ac:spMkLst>
        </pc:spChg>
        <pc:grpChg chg="mod">
          <ac:chgData name="Javier Guevara" userId="edb7f8c93607a596" providerId="LiveId" clId="{A9B98C4F-4DF8-4B84-A916-1D47F5B23719}" dt="2020-08-18T16:46:11.257" v="448" actId="1076"/>
          <ac:grpSpMkLst>
            <pc:docMk/>
            <pc:sldMk cId="1117499361" sldId="709"/>
            <ac:grpSpMk id="327" creationId="{00000000-0000-0000-0000-000000000000}"/>
          </ac:grpSpMkLst>
        </pc:grpChg>
        <pc:picChg chg="add mod">
          <ac:chgData name="Javier Guevara" userId="edb7f8c93607a596" providerId="LiveId" clId="{A9B98C4F-4DF8-4B84-A916-1D47F5B23719}" dt="2020-08-18T16:46:36.046" v="457" actId="1076"/>
          <ac:picMkLst>
            <pc:docMk/>
            <pc:sldMk cId="1117499361" sldId="709"/>
            <ac:picMk id="4" creationId="{ED9C9D69-DBA3-4092-8FC5-DD337050CEBA}"/>
          </ac:picMkLst>
        </pc:picChg>
        <pc:picChg chg="add del">
          <ac:chgData name="Javier Guevara" userId="edb7f8c93607a596" providerId="LiveId" clId="{A9B98C4F-4DF8-4B84-A916-1D47F5B23719}" dt="2020-08-18T16:46:15.274" v="453" actId="478"/>
          <ac:picMkLst>
            <pc:docMk/>
            <pc:sldMk cId="1117499361" sldId="709"/>
            <ac:picMk id="323" creationId="{00000000-0000-0000-0000-000000000000}"/>
          </ac:picMkLst>
        </pc:picChg>
      </pc:sldChg>
      <pc:sldChg chg="del">
        <pc:chgData name="Javier Guevara" userId="edb7f8c93607a596" providerId="LiveId" clId="{A9B98C4F-4DF8-4B84-A916-1D47F5B23719}" dt="2020-08-18T16:04:25.514" v="0" actId="47"/>
        <pc:sldMkLst>
          <pc:docMk/>
          <pc:sldMk cId="396031827" sldId="718"/>
        </pc:sldMkLst>
      </pc:sldChg>
      <pc:sldChg chg="del">
        <pc:chgData name="Javier Guevara" userId="edb7f8c93607a596" providerId="LiveId" clId="{A9B98C4F-4DF8-4B84-A916-1D47F5B23719}" dt="2020-08-18T16:04:25.514" v="0" actId="47"/>
        <pc:sldMkLst>
          <pc:docMk/>
          <pc:sldMk cId="4111460455" sldId="721"/>
        </pc:sldMkLst>
      </pc:sldChg>
      <pc:sldChg chg="modSp mod">
        <pc:chgData name="Javier Guevara" userId="edb7f8c93607a596" providerId="LiveId" clId="{A9B98C4F-4DF8-4B84-A916-1D47F5B23719}" dt="2020-08-18T16:06:19.434" v="54" actId="20577"/>
        <pc:sldMkLst>
          <pc:docMk/>
          <pc:sldMk cId="1591110676" sldId="821"/>
        </pc:sldMkLst>
        <pc:spChg chg="mod">
          <ac:chgData name="Javier Guevara" userId="edb7f8c93607a596" providerId="LiveId" clId="{A9B98C4F-4DF8-4B84-A916-1D47F5B23719}" dt="2020-08-18T16:06:19.434" v="54" actId="20577"/>
          <ac:spMkLst>
            <pc:docMk/>
            <pc:sldMk cId="1591110676" sldId="821"/>
            <ac:spMk id="11" creationId="{6944CA7F-E9BA-4B4F-AEA4-EB3350595F39}"/>
          </ac:spMkLst>
        </pc:spChg>
      </pc:sldChg>
      <pc:sldChg chg="del">
        <pc:chgData name="Javier Guevara" userId="edb7f8c93607a596" providerId="LiveId" clId="{A9B98C4F-4DF8-4B84-A916-1D47F5B23719}" dt="2020-08-18T16:04:25.514" v="0" actId="47"/>
        <pc:sldMkLst>
          <pc:docMk/>
          <pc:sldMk cId="423579354" sldId="833"/>
        </pc:sldMkLst>
      </pc:sldChg>
      <pc:sldChg chg="modSp mod ord">
        <pc:chgData name="Javier Guevara" userId="edb7f8c93607a596" providerId="LiveId" clId="{A9B98C4F-4DF8-4B84-A916-1D47F5B23719}" dt="2020-08-18T16:26:18.890" v="266"/>
        <pc:sldMkLst>
          <pc:docMk/>
          <pc:sldMk cId="2842290806" sldId="834"/>
        </pc:sldMkLst>
        <pc:spChg chg="mod">
          <ac:chgData name="Javier Guevara" userId="edb7f8c93607a596" providerId="LiveId" clId="{A9B98C4F-4DF8-4B84-A916-1D47F5B23719}" dt="2020-08-18T16:10:19.994" v="121" actId="6549"/>
          <ac:spMkLst>
            <pc:docMk/>
            <pc:sldMk cId="2842290806" sldId="834"/>
            <ac:spMk id="11" creationId="{6944CA7F-E9BA-4B4F-AEA4-EB3350595F39}"/>
          </ac:spMkLst>
        </pc:spChg>
      </pc:sldChg>
      <pc:sldChg chg="del">
        <pc:chgData name="Javier Guevara" userId="edb7f8c93607a596" providerId="LiveId" clId="{A9B98C4F-4DF8-4B84-A916-1D47F5B23719}" dt="2020-08-18T16:04:25.514" v="0" actId="47"/>
        <pc:sldMkLst>
          <pc:docMk/>
          <pc:sldMk cId="157466596" sldId="835"/>
        </pc:sldMkLst>
      </pc:sldChg>
      <pc:sldChg chg="del">
        <pc:chgData name="Javier Guevara" userId="edb7f8c93607a596" providerId="LiveId" clId="{A9B98C4F-4DF8-4B84-A916-1D47F5B23719}" dt="2020-08-18T16:04:25.514" v="0" actId="47"/>
        <pc:sldMkLst>
          <pc:docMk/>
          <pc:sldMk cId="770952229" sldId="836"/>
        </pc:sldMkLst>
      </pc:sldChg>
      <pc:sldChg chg="del">
        <pc:chgData name="Javier Guevara" userId="edb7f8c93607a596" providerId="LiveId" clId="{A9B98C4F-4DF8-4B84-A916-1D47F5B23719}" dt="2020-08-18T16:04:25.514" v="0" actId="47"/>
        <pc:sldMkLst>
          <pc:docMk/>
          <pc:sldMk cId="229290537" sldId="837"/>
        </pc:sldMkLst>
      </pc:sldChg>
      <pc:sldChg chg="del">
        <pc:chgData name="Javier Guevara" userId="edb7f8c93607a596" providerId="LiveId" clId="{A9B98C4F-4DF8-4B84-A916-1D47F5B23719}" dt="2020-08-18T16:04:25.514" v="0" actId="47"/>
        <pc:sldMkLst>
          <pc:docMk/>
          <pc:sldMk cId="2224073966" sldId="838"/>
        </pc:sldMkLst>
      </pc:sldChg>
      <pc:sldChg chg="del">
        <pc:chgData name="Javier Guevara" userId="edb7f8c93607a596" providerId="LiveId" clId="{A9B98C4F-4DF8-4B84-A916-1D47F5B23719}" dt="2020-08-18T16:04:25.514" v="0" actId="47"/>
        <pc:sldMkLst>
          <pc:docMk/>
          <pc:sldMk cId="1083213574" sldId="839"/>
        </pc:sldMkLst>
      </pc:sldChg>
      <pc:sldChg chg="ord">
        <pc:chgData name="Javier Guevara" userId="edb7f8c93607a596" providerId="LiveId" clId="{A9B98C4F-4DF8-4B84-A916-1D47F5B23719}" dt="2020-08-18T16:44:54.932" v="436"/>
        <pc:sldMkLst>
          <pc:docMk/>
          <pc:sldMk cId="4263069876" sldId="840"/>
        </pc:sldMkLst>
      </pc:sldChg>
      <pc:sldChg chg="del">
        <pc:chgData name="Javier Guevara" userId="edb7f8c93607a596" providerId="LiveId" clId="{A9B98C4F-4DF8-4B84-A916-1D47F5B23719}" dt="2020-08-18T16:04:25.514" v="0" actId="47"/>
        <pc:sldMkLst>
          <pc:docMk/>
          <pc:sldMk cId="1898286098" sldId="841"/>
        </pc:sldMkLst>
      </pc:sldChg>
      <pc:sldChg chg="modSp ord">
        <pc:chgData name="Javier Guevara" userId="edb7f8c93607a596" providerId="LiveId" clId="{A9B98C4F-4DF8-4B84-A916-1D47F5B23719}" dt="2020-08-18T16:26:12.327" v="264"/>
        <pc:sldMkLst>
          <pc:docMk/>
          <pc:sldMk cId="655811509" sldId="842"/>
        </pc:sldMkLst>
        <pc:spChg chg="mod">
          <ac:chgData name="Javier Guevara" userId="edb7f8c93607a596" providerId="LiveId" clId="{A9B98C4F-4DF8-4B84-A916-1D47F5B23719}" dt="2020-08-18T16:25:44.191" v="262" actId="6549"/>
          <ac:spMkLst>
            <pc:docMk/>
            <pc:sldMk cId="655811509" sldId="842"/>
            <ac:spMk id="29" creationId="{E879CD4D-593C-473D-BC3C-CE4010CF2F37}"/>
          </ac:spMkLst>
        </pc:spChg>
      </pc:sldChg>
      <pc:sldChg chg="del">
        <pc:chgData name="Javier Guevara" userId="edb7f8c93607a596" providerId="LiveId" clId="{A9B98C4F-4DF8-4B84-A916-1D47F5B23719}" dt="2020-08-18T16:04:25.514" v="0" actId="47"/>
        <pc:sldMkLst>
          <pc:docMk/>
          <pc:sldMk cId="2251545543" sldId="843"/>
        </pc:sldMkLst>
      </pc:sldChg>
      <pc:sldChg chg="modSp mod">
        <pc:chgData name="Javier Guevara" userId="edb7f8c93607a596" providerId="LiveId" clId="{A9B98C4F-4DF8-4B84-A916-1D47F5B23719}" dt="2020-08-18T16:35:49.611" v="417" actId="313"/>
        <pc:sldMkLst>
          <pc:docMk/>
          <pc:sldMk cId="314220320" sldId="845"/>
        </pc:sldMkLst>
        <pc:spChg chg="mod">
          <ac:chgData name="Javier Guevara" userId="edb7f8c93607a596" providerId="LiveId" clId="{A9B98C4F-4DF8-4B84-A916-1D47F5B23719}" dt="2020-08-18T16:35:49.611" v="417" actId="313"/>
          <ac:spMkLst>
            <pc:docMk/>
            <pc:sldMk cId="314220320" sldId="845"/>
            <ac:spMk id="11" creationId="{6944CA7F-E9BA-4B4F-AEA4-EB3350595F3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ueva\Documents\New%20Life\Enterprise\Number%20of%20customers%20Fintechs%2020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gueva\Documents\New%20Life\Enterprise\Number%20of%20customers%20Fintechs%20201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31897936450293E-3"/>
          <c:y val="0.11535158989191477"/>
          <c:w val="0.98421473717897445"/>
          <c:h val="0.59218908032719986"/>
        </c:manualLayout>
      </c:layout>
      <c:barChart>
        <c:barDir val="col"/>
        <c:grouping val="clustered"/>
        <c:varyColors val="0"/>
        <c:ser>
          <c:idx val="1"/>
          <c:order val="0"/>
          <c:tx>
            <c:strRef>
              <c:f>Feuil1!$G$132</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Feuil1!$F$140:$F$141</c15:sqref>
                  </c15:fullRef>
                </c:ext>
              </c:extLst>
              <c:f>Feuil1!$F$141</c:f>
              <c:strCache>
                <c:ptCount val="1"/>
                <c:pt idx="0">
                  <c:v>Revolut</c:v>
                </c:pt>
              </c:strCache>
            </c:strRef>
          </c:cat>
          <c:val>
            <c:numRef>
              <c:extLst>
                <c:ext xmlns:c15="http://schemas.microsoft.com/office/drawing/2012/chart" uri="{02D57815-91ED-43cb-92C2-25804820EDAC}">
                  <c15:fullRef>
                    <c15:sqref>Feuil1!$G$140:$G$141</c15:sqref>
                  </c15:fullRef>
                </c:ext>
              </c:extLst>
              <c:f>Feuil1!$G$141</c:f>
              <c:numCache>
                <c:formatCode>#,##0.0</c:formatCode>
                <c:ptCount val="1"/>
                <c:pt idx="0">
                  <c:v>6.5</c:v>
                </c:pt>
              </c:numCache>
            </c:numRef>
          </c:val>
          <c:extLst>
            <c:ext xmlns:c16="http://schemas.microsoft.com/office/drawing/2014/chart" uri="{C3380CC4-5D6E-409C-BE32-E72D297353CC}">
              <c16:uniqueId val="{00000000-157B-4941-BAAC-2CA1FE9C8145}"/>
            </c:ext>
          </c:extLst>
        </c:ser>
        <c:ser>
          <c:idx val="0"/>
          <c:order val="1"/>
          <c:tx>
            <c:strRef>
              <c:f>Feuil1!$H$132</c:f>
              <c:strCache>
                <c:ptCount val="1"/>
                <c:pt idx="0">
                  <c:v>2019</c:v>
                </c:pt>
              </c:strCache>
            </c:strRef>
          </c:tx>
          <c:spPr>
            <a:solidFill>
              <a:srgbClr val="2AA2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Feuil1!$F$140:$F$141</c15:sqref>
                  </c15:fullRef>
                </c:ext>
              </c:extLst>
              <c:f>Feuil1!$F$141</c:f>
              <c:strCache>
                <c:ptCount val="1"/>
                <c:pt idx="0">
                  <c:v>Revolut</c:v>
                </c:pt>
              </c:strCache>
            </c:strRef>
          </c:cat>
          <c:val>
            <c:numRef>
              <c:extLst>
                <c:ext xmlns:c15="http://schemas.microsoft.com/office/drawing/2012/chart" uri="{02D57815-91ED-43cb-92C2-25804820EDAC}">
                  <c15:fullRef>
                    <c15:sqref>Feuil1!$H$140:$H$141</c15:sqref>
                  </c15:fullRef>
                </c:ext>
              </c:extLst>
              <c:f>Feuil1!$H$141</c:f>
              <c:numCache>
                <c:formatCode>General</c:formatCode>
                <c:ptCount val="1"/>
                <c:pt idx="0">
                  <c:v>10.5</c:v>
                </c:pt>
              </c:numCache>
            </c:numRef>
          </c:val>
          <c:extLst>
            <c:ext xmlns:c16="http://schemas.microsoft.com/office/drawing/2014/chart" uri="{C3380CC4-5D6E-409C-BE32-E72D297353CC}">
              <c16:uniqueId val="{00000003-1EC7-4D74-94FC-7B30126DEBF9}"/>
            </c:ext>
          </c:extLst>
        </c:ser>
        <c:dLbls>
          <c:showLegendKey val="0"/>
          <c:showVal val="0"/>
          <c:showCatName val="0"/>
          <c:showSerName val="0"/>
          <c:showPercent val="0"/>
          <c:showBubbleSize val="0"/>
        </c:dLbls>
        <c:gapWidth val="219"/>
        <c:overlap val="-27"/>
        <c:axId val="304328896"/>
        <c:axId val="304329552"/>
        <c:extLst/>
      </c:barChart>
      <c:catAx>
        <c:axId val="304328896"/>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304329552"/>
        <c:crosses val="autoZero"/>
        <c:auto val="1"/>
        <c:lblAlgn val="ctr"/>
        <c:lblOffset val="100"/>
        <c:noMultiLvlLbl val="0"/>
      </c:catAx>
      <c:valAx>
        <c:axId val="304329552"/>
        <c:scaling>
          <c:orientation val="minMax"/>
        </c:scaling>
        <c:delete val="1"/>
        <c:axPos val="l"/>
        <c:numFmt formatCode="General" sourceLinked="1"/>
        <c:majorTickMark val="none"/>
        <c:minorTickMark val="none"/>
        <c:tickLblPos val="nextTo"/>
        <c:crossAx val="304328896"/>
        <c:crosses val="autoZero"/>
        <c:crossBetween val="between"/>
      </c:valAx>
      <c:spPr>
        <a:noFill/>
        <a:ln>
          <a:noFill/>
        </a:ln>
        <a:effectLst/>
      </c:spPr>
    </c:plotArea>
    <c:legend>
      <c:legendPos val="b"/>
      <c:layout>
        <c:manualLayout>
          <c:xMode val="edge"/>
          <c:yMode val="edge"/>
          <c:x val="8.9246712532161411E-3"/>
          <c:y val="0.10973102030113581"/>
          <c:w val="0.40721362444604281"/>
          <c:h val="0.101708957604698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78356518925913E-2"/>
          <c:y val="9.0140488823418199E-2"/>
          <c:w val="0.92768683274021357"/>
          <c:h val="0.80142895580922224"/>
        </c:manualLayout>
      </c:layout>
      <c:barChart>
        <c:barDir val="col"/>
        <c:grouping val="clustered"/>
        <c:varyColors val="0"/>
        <c:ser>
          <c:idx val="0"/>
          <c:order val="0"/>
          <c:tx>
            <c:strRef>
              <c:f>Feuil1!$B$1</c:f>
              <c:strCache>
                <c:ptCount val="1"/>
                <c:pt idx="0">
                  <c:v>Net Revenues</c:v>
                </c:pt>
              </c:strCache>
            </c:strRef>
          </c:tx>
          <c:spPr>
            <a:solidFill>
              <a:srgbClr val="2AA2D9"/>
            </a:solidFill>
            <a:ln>
              <a:solidFill>
                <a:srgbClr val="6ED2F6"/>
              </a:solidFill>
            </a:ln>
            <a:effectLst>
              <a:glow rad="38100">
                <a:schemeClr val="accent1">
                  <a:alpha val="40000"/>
                </a:schemeClr>
              </a:glow>
              <a:softEdge rad="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2"/>
                <c:pt idx="0">
                  <c:v>2018</c:v>
                </c:pt>
                <c:pt idx="1">
                  <c:v>2019</c:v>
                </c:pt>
              </c:numCache>
            </c:numRef>
          </c:cat>
          <c:val>
            <c:numRef>
              <c:f>Feuil1!$B$2:$B$5</c:f>
              <c:numCache>
                <c:formatCode>[$£-809]#,##0.0</c:formatCode>
                <c:ptCount val="2"/>
                <c:pt idx="0">
                  <c:v>58.2</c:v>
                </c:pt>
                <c:pt idx="1">
                  <c:v>162.69999999999999</c:v>
                </c:pt>
              </c:numCache>
            </c:numRef>
          </c:val>
          <c:extLst>
            <c:ext xmlns:c16="http://schemas.microsoft.com/office/drawing/2014/chart" uri="{C3380CC4-5D6E-409C-BE32-E72D297353CC}">
              <c16:uniqueId val="{00000000-689D-4CA7-8A2B-E0527626A0FB}"/>
            </c:ext>
          </c:extLst>
        </c:ser>
        <c:ser>
          <c:idx val="1"/>
          <c:order val="1"/>
          <c:tx>
            <c:strRef>
              <c:f>Feuil1!$C$1</c:f>
              <c:strCache>
                <c:ptCount val="1"/>
                <c:pt idx="0">
                  <c:v>Pre-tax Profits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2"/>
                <c:pt idx="0">
                  <c:v>2018</c:v>
                </c:pt>
                <c:pt idx="1">
                  <c:v>2019</c:v>
                </c:pt>
              </c:numCache>
            </c:numRef>
          </c:cat>
          <c:val>
            <c:numRef>
              <c:f>Feuil1!$C$2:$C$5</c:f>
              <c:numCache>
                <c:formatCode>[$£-809]#,##0.0</c:formatCode>
                <c:ptCount val="2"/>
                <c:pt idx="0">
                  <c:v>-32</c:v>
                </c:pt>
                <c:pt idx="1">
                  <c:v>-106.8</c:v>
                </c:pt>
              </c:numCache>
            </c:numRef>
          </c:val>
          <c:extLst>
            <c:ext xmlns:c16="http://schemas.microsoft.com/office/drawing/2014/chart" uri="{C3380CC4-5D6E-409C-BE32-E72D297353CC}">
              <c16:uniqueId val="{00000001-689D-4CA7-8A2B-E0527626A0FB}"/>
            </c:ext>
          </c:extLst>
        </c:ser>
        <c:dLbls>
          <c:showLegendKey val="0"/>
          <c:showVal val="0"/>
          <c:showCatName val="0"/>
          <c:showSerName val="0"/>
          <c:showPercent val="0"/>
          <c:showBubbleSize val="0"/>
        </c:dLbls>
        <c:gapWidth val="30"/>
        <c:overlap val="-12"/>
        <c:axId val="287414224"/>
        <c:axId val="287414552"/>
      </c:barChart>
      <c:catAx>
        <c:axId val="287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87414552"/>
        <c:crosses val="autoZero"/>
        <c:auto val="1"/>
        <c:lblAlgn val="ctr"/>
        <c:lblOffset val="100"/>
        <c:noMultiLvlLbl val="0"/>
      </c:catAx>
      <c:valAx>
        <c:axId val="287414552"/>
        <c:scaling>
          <c:orientation val="minMax"/>
        </c:scaling>
        <c:delete val="1"/>
        <c:axPos val="l"/>
        <c:numFmt formatCode="[$£-809]#,##0.0" sourceLinked="1"/>
        <c:majorTickMark val="none"/>
        <c:minorTickMark val="none"/>
        <c:tickLblPos val="nextTo"/>
        <c:crossAx val="287414224"/>
        <c:crosses val="autoZero"/>
        <c:crossBetween val="between"/>
      </c:valAx>
      <c:spPr>
        <a:solidFill>
          <a:schemeClr val="bg1"/>
        </a:solidFill>
        <a:ln>
          <a:noFill/>
        </a:ln>
        <a:effectLst/>
      </c:spPr>
    </c:plotArea>
    <c:legend>
      <c:legendPos val="t"/>
      <c:layout>
        <c:manualLayout>
          <c:xMode val="edge"/>
          <c:yMode val="edge"/>
          <c:x val="0"/>
          <c:y val="0.87272382360854894"/>
          <c:w val="0.75239572953736655"/>
          <c:h val="9.39058060927743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78356518925913E-2"/>
          <c:y val="9.0140488823418199E-2"/>
          <c:w val="0.92768683274021357"/>
          <c:h val="0.80142895580922224"/>
        </c:manualLayout>
      </c:layout>
      <c:barChart>
        <c:barDir val="col"/>
        <c:grouping val="clustered"/>
        <c:varyColors val="0"/>
        <c:ser>
          <c:idx val="0"/>
          <c:order val="0"/>
          <c:tx>
            <c:strRef>
              <c:f>Feuil1!$F$1</c:f>
              <c:strCache>
                <c:ptCount val="1"/>
                <c:pt idx="0">
                  <c:v>Net Revenues</c:v>
                </c:pt>
              </c:strCache>
            </c:strRef>
          </c:tx>
          <c:spPr>
            <a:solidFill>
              <a:srgbClr val="E83860"/>
            </a:solidFill>
            <a:ln>
              <a:solidFill>
                <a:srgbClr val="E838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ullRef>
                    <c15:sqref>Feuil1!$A$2:$A$5</c15:sqref>
                  </c15:fullRef>
                </c:ext>
              </c:extLst>
              <c:f>Feuil1!$A$4:$A$5</c:f>
              <c:numCache>
                <c:formatCode>General</c:formatCode>
                <c:ptCount val="2"/>
                <c:pt idx="0">
                  <c:v>2018</c:v>
                </c:pt>
                <c:pt idx="1">
                  <c:v>2019</c:v>
                </c:pt>
              </c:numCache>
            </c:numRef>
          </c:cat>
          <c:val>
            <c:numRef>
              <c:extLst>
                <c:ext xmlns:c15="http://schemas.microsoft.com/office/drawing/2012/chart" uri="{02D57815-91ED-43cb-92C2-25804820EDAC}">
                  <c15:fullRef>
                    <c15:sqref>Feuil1!$F$2:$F$5</c15:sqref>
                  </c15:fullRef>
                </c:ext>
              </c:extLst>
              <c:f>Feuil1!$F$4:$F$5</c:f>
              <c:numCache>
                <c:formatCode>[$£-809]#,##0.0</c:formatCode>
                <c:ptCount val="2"/>
                <c:pt idx="0">
                  <c:v>9.1579999999999995</c:v>
                </c:pt>
                <c:pt idx="1">
                  <c:v>35.700000000000003</c:v>
                </c:pt>
              </c:numCache>
            </c:numRef>
          </c:val>
          <c:extLst>
            <c:ext xmlns:c16="http://schemas.microsoft.com/office/drawing/2014/chart" uri="{C3380CC4-5D6E-409C-BE32-E72D297353CC}">
              <c16:uniqueId val="{00000000-689D-4CA7-8A2B-E0527626A0FB}"/>
            </c:ext>
          </c:extLst>
        </c:ser>
        <c:ser>
          <c:idx val="1"/>
          <c:order val="1"/>
          <c:tx>
            <c:strRef>
              <c:f>Feuil1!$G$1</c:f>
              <c:strCache>
                <c:ptCount val="1"/>
                <c:pt idx="0">
                  <c:v>Pre-tax Profits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ullRef>
                    <c15:sqref>Feuil1!$A$2:$A$5</c15:sqref>
                  </c15:fullRef>
                </c:ext>
              </c:extLst>
              <c:f>Feuil1!$A$4:$A$5</c:f>
              <c:numCache>
                <c:formatCode>General</c:formatCode>
                <c:ptCount val="2"/>
                <c:pt idx="0">
                  <c:v>2018</c:v>
                </c:pt>
                <c:pt idx="1">
                  <c:v>2019</c:v>
                </c:pt>
              </c:numCache>
            </c:numRef>
          </c:cat>
          <c:val>
            <c:numRef>
              <c:extLst>
                <c:ext xmlns:c15="http://schemas.microsoft.com/office/drawing/2012/chart" uri="{02D57815-91ED-43cb-92C2-25804820EDAC}">
                  <c15:fullRef>
                    <c15:sqref>Feuil1!$G$2:$G$5</c15:sqref>
                  </c15:fullRef>
                </c:ext>
              </c:extLst>
              <c:f>Feuil1!$G$4:$G$5</c:f>
              <c:numCache>
                <c:formatCode>[$£-809]#,##0.0</c:formatCode>
                <c:ptCount val="2"/>
                <c:pt idx="0">
                  <c:v>-50.76</c:v>
                </c:pt>
                <c:pt idx="1">
                  <c:v>-115.471</c:v>
                </c:pt>
              </c:numCache>
            </c:numRef>
          </c:val>
          <c:extLst>
            <c:ext xmlns:c16="http://schemas.microsoft.com/office/drawing/2014/chart" uri="{C3380CC4-5D6E-409C-BE32-E72D297353CC}">
              <c16:uniqueId val="{00000001-689D-4CA7-8A2B-E0527626A0FB}"/>
            </c:ext>
          </c:extLst>
        </c:ser>
        <c:dLbls>
          <c:showLegendKey val="0"/>
          <c:showVal val="0"/>
          <c:showCatName val="0"/>
          <c:showSerName val="0"/>
          <c:showPercent val="0"/>
          <c:showBubbleSize val="0"/>
        </c:dLbls>
        <c:gapWidth val="30"/>
        <c:overlap val="-12"/>
        <c:axId val="287414224"/>
        <c:axId val="287414552"/>
      </c:barChart>
      <c:catAx>
        <c:axId val="287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87414552"/>
        <c:crosses val="autoZero"/>
        <c:auto val="1"/>
        <c:lblAlgn val="ctr"/>
        <c:lblOffset val="100"/>
        <c:noMultiLvlLbl val="0"/>
      </c:catAx>
      <c:valAx>
        <c:axId val="287414552"/>
        <c:scaling>
          <c:orientation val="minMax"/>
        </c:scaling>
        <c:delete val="1"/>
        <c:axPos val="l"/>
        <c:numFmt formatCode="[$£-809]#,##0.0" sourceLinked="1"/>
        <c:majorTickMark val="none"/>
        <c:minorTickMark val="none"/>
        <c:tickLblPos val="nextTo"/>
        <c:crossAx val="28741422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31897936450293E-3"/>
          <c:y val="0.11535158989191477"/>
          <c:w val="0.98421473717897445"/>
          <c:h val="0.59218908032719986"/>
        </c:manualLayout>
      </c:layout>
      <c:barChart>
        <c:barDir val="col"/>
        <c:grouping val="clustered"/>
        <c:varyColors val="0"/>
        <c:ser>
          <c:idx val="1"/>
          <c:order val="0"/>
          <c:tx>
            <c:strRef>
              <c:f>Feuil1!$G$132</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Feuil1!$F$140:$F$141</c15:sqref>
                  </c15:fullRef>
                </c:ext>
              </c:extLst>
              <c:f>Feuil1!$F$141</c:f>
              <c:strCache>
                <c:ptCount val="1"/>
                <c:pt idx="0">
                  <c:v>Revolut</c:v>
                </c:pt>
              </c:strCache>
            </c:strRef>
          </c:cat>
          <c:val>
            <c:numRef>
              <c:extLst>
                <c:ext xmlns:c15="http://schemas.microsoft.com/office/drawing/2012/chart" uri="{02D57815-91ED-43cb-92C2-25804820EDAC}">
                  <c15:fullRef>
                    <c15:sqref>Feuil1!$G$140:$G$141</c15:sqref>
                  </c15:fullRef>
                </c:ext>
              </c:extLst>
              <c:f>Feuil1!$G$141</c:f>
              <c:numCache>
                <c:formatCode>[$£-809]#,##0.00</c:formatCode>
                <c:ptCount val="1"/>
                <c:pt idx="0">
                  <c:v>0.89</c:v>
                </c:pt>
              </c:numCache>
            </c:numRef>
          </c:val>
          <c:extLst>
            <c:ext xmlns:c16="http://schemas.microsoft.com/office/drawing/2014/chart" uri="{C3380CC4-5D6E-409C-BE32-E72D297353CC}">
              <c16:uniqueId val="{00000000-157B-4941-BAAC-2CA1FE9C8145}"/>
            </c:ext>
          </c:extLst>
        </c:ser>
        <c:ser>
          <c:idx val="0"/>
          <c:order val="1"/>
          <c:tx>
            <c:strRef>
              <c:f>Feuil1!$H$132</c:f>
              <c:strCache>
                <c:ptCount val="1"/>
                <c:pt idx="0">
                  <c:v>2019</c:v>
                </c:pt>
              </c:strCache>
            </c:strRef>
          </c:tx>
          <c:spPr>
            <a:solidFill>
              <a:srgbClr val="2AA2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Feuil1!$F$140:$F$141</c15:sqref>
                  </c15:fullRef>
                </c:ext>
              </c:extLst>
              <c:f>Feuil1!$F$141</c:f>
              <c:strCache>
                <c:ptCount val="1"/>
                <c:pt idx="0">
                  <c:v>Revolut</c:v>
                </c:pt>
              </c:strCache>
            </c:strRef>
          </c:cat>
          <c:val>
            <c:numRef>
              <c:extLst>
                <c:ext xmlns:c15="http://schemas.microsoft.com/office/drawing/2012/chart" uri="{02D57815-91ED-43cb-92C2-25804820EDAC}">
                  <c15:fullRef>
                    <c15:sqref>Feuil1!$H$140:$H$141</c15:sqref>
                  </c15:fullRef>
                </c:ext>
              </c:extLst>
              <c:f>Feuil1!$H$141</c:f>
              <c:numCache>
                <c:formatCode>[$£-809]#,##0.00</c:formatCode>
                <c:ptCount val="1"/>
                <c:pt idx="0">
                  <c:v>2.2999999999999998</c:v>
                </c:pt>
              </c:numCache>
            </c:numRef>
          </c:val>
          <c:extLst>
            <c:ext xmlns:c16="http://schemas.microsoft.com/office/drawing/2014/chart" uri="{C3380CC4-5D6E-409C-BE32-E72D297353CC}">
              <c16:uniqueId val="{00000003-1EC7-4D74-94FC-7B30126DEBF9}"/>
            </c:ext>
          </c:extLst>
        </c:ser>
        <c:dLbls>
          <c:showLegendKey val="0"/>
          <c:showVal val="0"/>
          <c:showCatName val="0"/>
          <c:showSerName val="0"/>
          <c:showPercent val="0"/>
          <c:showBubbleSize val="0"/>
        </c:dLbls>
        <c:gapWidth val="219"/>
        <c:overlap val="-27"/>
        <c:axId val="304328896"/>
        <c:axId val="304329552"/>
        <c:extLst/>
      </c:barChart>
      <c:catAx>
        <c:axId val="304328896"/>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304329552"/>
        <c:crosses val="autoZero"/>
        <c:auto val="1"/>
        <c:lblAlgn val="ctr"/>
        <c:lblOffset val="100"/>
        <c:noMultiLvlLbl val="0"/>
      </c:catAx>
      <c:valAx>
        <c:axId val="304329552"/>
        <c:scaling>
          <c:orientation val="minMax"/>
        </c:scaling>
        <c:delete val="1"/>
        <c:axPos val="l"/>
        <c:numFmt formatCode="General" sourceLinked="1"/>
        <c:majorTickMark val="none"/>
        <c:minorTickMark val="none"/>
        <c:tickLblPos val="nextTo"/>
        <c:crossAx val="304328896"/>
        <c:crosses val="autoZero"/>
        <c:crossBetween val="between"/>
      </c:valAx>
      <c:spPr>
        <a:noFill/>
        <a:ln>
          <a:noFill/>
        </a:ln>
        <a:effectLst/>
      </c:spPr>
    </c:plotArea>
    <c:legend>
      <c:legendPos val="b"/>
      <c:layout>
        <c:manualLayout>
          <c:xMode val="edge"/>
          <c:yMode val="edge"/>
          <c:x val="8.9246712532161411E-3"/>
          <c:y val="0.10973102030113581"/>
          <c:w val="0.45412832011014803"/>
          <c:h val="0.114772689185805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31897936450293E-3"/>
          <c:y val="0.11535158989191477"/>
          <c:w val="0.98421473717897445"/>
          <c:h val="0.59218908032719986"/>
        </c:manualLayout>
      </c:layout>
      <c:barChart>
        <c:barDir val="col"/>
        <c:grouping val="clustered"/>
        <c:varyColors val="0"/>
        <c:ser>
          <c:idx val="1"/>
          <c:order val="0"/>
          <c:tx>
            <c:strRef>
              <c:f>Feuil1!$G$132</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Feuil1!$F$140:$F$142</c15:sqref>
                  </c15:fullRef>
                </c:ext>
              </c:extLst>
              <c:f>Feuil1!$F$142</c:f>
              <c:strCache>
                <c:ptCount val="1"/>
                <c:pt idx="0">
                  <c:v>Monzo</c:v>
                </c:pt>
              </c:strCache>
            </c:strRef>
          </c:cat>
          <c:val>
            <c:numRef>
              <c:extLst>
                <c:ext xmlns:c15="http://schemas.microsoft.com/office/drawing/2012/chart" uri="{02D57815-91ED-43cb-92C2-25804820EDAC}">
                  <c15:fullRef>
                    <c15:sqref>Feuil1!$G$140:$G$142</c15:sqref>
                  </c15:fullRef>
                </c:ext>
              </c:extLst>
              <c:f>Feuil1!$G$142</c:f>
              <c:numCache>
                <c:formatCode>#,##0.0</c:formatCode>
                <c:ptCount val="1"/>
                <c:pt idx="0" formatCode="General">
                  <c:v>1.6</c:v>
                </c:pt>
              </c:numCache>
            </c:numRef>
          </c:val>
          <c:extLst>
            <c:ext xmlns:c16="http://schemas.microsoft.com/office/drawing/2014/chart" uri="{C3380CC4-5D6E-409C-BE32-E72D297353CC}">
              <c16:uniqueId val="{00000000-157B-4941-BAAC-2CA1FE9C8145}"/>
            </c:ext>
          </c:extLst>
        </c:ser>
        <c:ser>
          <c:idx val="0"/>
          <c:order val="1"/>
          <c:tx>
            <c:strRef>
              <c:f>Feuil1!$H$132</c:f>
              <c:strCache>
                <c:ptCount val="1"/>
                <c:pt idx="0">
                  <c:v>2019</c:v>
                </c:pt>
              </c:strCache>
            </c:strRef>
          </c:tx>
          <c:spPr>
            <a:solidFill>
              <a:srgbClr val="E838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Feuil1!$F$140:$F$142</c15:sqref>
                  </c15:fullRef>
                </c:ext>
              </c:extLst>
              <c:f>Feuil1!$F$142</c:f>
              <c:strCache>
                <c:ptCount val="1"/>
                <c:pt idx="0">
                  <c:v>Monzo</c:v>
                </c:pt>
              </c:strCache>
            </c:strRef>
          </c:cat>
          <c:val>
            <c:numRef>
              <c:extLst>
                <c:ext xmlns:c15="http://schemas.microsoft.com/office/drawing/2012/chart" uri="{02D57815-91ED-43cb-92C2-25804820EDAC}">
                  <c15:fullRef>
                    <c15:sqref>Feuil1!$H$140:$H$142</c15:sqref>
                  </c15:fullRef>
                </c:ext>
              </c:extLst>
              <c:f>Feuil1!$H$142</c:f>
              <c:numCache>
                <c:formatCode>General</c:formatCode>
                <c:ptCount val="1"/>
                <c:pt idx="0">
                  <c:v>3.9</c:v>
                </c:pt>
              </c:numCache>
            </c:numRef>
          </c:val>
          <c:extLst>
            <c:ext xmlns:c16="http://schemas.microsoft.com/office/drawing/2014/chart" uri="{C3380CC4-5D6E-409C-BE32-E72D297353CC}">
              <c16:uniqueId val="{00000003-1EC7-4D74-94FC-7B30126DEBF9}"/>
            </c:ext>
          </c:extLst>
        </c:ser>
        <c:dLbls>
          <c:showLegendKey val="0"/>
          <c:showVal val="0"/>
          <c:showCatName val="0"/>
          <c:showSerName val="0"/>
          <c:showPercent val="0"/>
          <c:showBubbleSize val="0"/>
        </c:dLbls>
        <c:gapWidth val="219"/>
        <c:overlap val="-27"/>
        <c:axId val="304328896"/>
        <c:axId val="304329552"/>
        <c:extLst/>
      </c:barChart>
      <c:catAx>
        <c:axId val="304328896"/>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304329552"/>
        <c:crosses val="autoZero"/>
        <c:auto val="1"/>
        <c:lblAlgn val="ctr"/>
        <c:lblOffset val="100"/>
        <c:noMultiLvlLbl val="0"/>
      </c:catAx>
      <c:valAx>
        <c:axId val="304329552"/>
        <c:scaling>
          <c:orientation val="minMax"/>
          <c:max val="10"/>
        </c:scaling>
        <c:delete val="1"/>
        <c:axPos val="l"/>
        <c:numFmt formatCode="General" sourceLinked="1"/>
        <c:majorTickMark val="out"/>
        <c:minorTickMark val="none"/>
        <c:tickLblPos val="nextTo"/>
        <c:crossAx val="304328896"/>
        <c:crosses val="autoZero"/>
        <c:crossBetween val="between"/>
      </c:valAx>
      <c:spPr>
        <a:noFill/>
        <a:ln>
          <a:noFill/>
        </a:ln>
        <a:effectLst/>
      </c:spPr>
    </c:plotArea>
    <c:legend>
      <c:legendPos val="b"/>
      <c:layout>
        <c:manualLayout>
          <c:xMode val="edge"/>
          <c:yMode val="edge"/>
          <c:x val="8.9246712532161411E-3"/>
          <c:y val="0.10973102030113581"/>
          <c:w val="0.40721362444604281"/>
          <c:h val="0.101708957604698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a:pPr>
      <a:endParaRPr lang="fr-F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31897936450293E-3"/>
          <c:y val="0.11535158989191477"/>
          <c:w val="0.98421473717897445"/>
          <c:h val="0.59218908032719986"/>
        </c:manualLayout>
      </c:layout>
      <c:barChart>
        <c:barDir val="col"/>
        <c:grouping val="clustered"/>
        <c:varyColors val="0"/>
        <c:ser>
          <c:idx val="1"/>
          <c:order val="0"/>
          <c:tx>
            <c:strRef>
              <c:f>Feuil1!$G$132</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Feuil1!$F$140:$F$142</c15:sqref>
                  </c15:fullRef>
                </c:ext>
              </c:extLst>
              <c:f>Feuil1!$F$142</c:f>
              <c:strCache>
                <c:ptCount val="1"/>
                <c:pt idx="0">
                  <c:v>Monzo</c:v>
                </c:pt>
              </c:strCache>
            </c:strRef>
          </c:cat>
          <c:val>
            <c:numRef>
              <c:extLst>
                <c:ext xmlns:c15="http://schemas.microsoft.com/office/drawing/2012/chart" uri="{02D57815-91ED-43cb-92C2-25804820EDAC}">
                  <c15:fullRef>
                    <c15:sqref>Feuil1!$G$140:$G$142</c15:sqref>
                  </c15:fullRef>
                </c:ext>
              </c:extLst>
              <c:f>Feuil1!$G$142</c:f>
              <c:numCache>
                <c:formatCode>[$£-809]#,##0.00</c:formatCode>
                <c:ptCount val="1"/>
                <c:pt idx="0">
                  <c:v>0.46100000000000002</c:v>
                </c:pt>
              </c:numCache>
            </c:numRef>
          </c:val>
          <c:extLst>
            <c:ext xmlns:c16="http://schemas.microsoft.com/office/drawing/2014/chart" uri="{C3380CC4-5D6E-409C-BE32-E72D297353CC}">
              <c16:uniqueId val="{00000000-157B-4941-BAAC-2CA1FE9C8145}"/>
            </c:ext>
          </c:extLst>
        </c:ser>
        <c:ser>
          <c:idx val="0"/>
          <c:order val="1"/>
          <c:tx>
            <c:strRef>
              <c:f>Feuil1!$H$132</c:f>
              <c:strCache>
                <c:ptCount val="1"/>
                <c:pt idx="0">
                  <c:v>2019</c:v>
                </c:pt>
              </c:strCache>
            </c:strRef>
          </c:tx>
          <c:spPr>
            <a:solidFill>
              <a:srgbClr val="2AA2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Feuil1!$F$140:$F$142</c15:sqref>
                  </c15:fullRef>
                </c:ext>
              </c:extLst>
              <c:f>Feuil1!$F$142</c:f>
              <c:strCache>
                <c:ptCount val="1"/>
                <c:pt idx="0">
                  <c:v>Monzo</c:v>
                </c:pt>
              </c:strCache>
            </c:strRef>
          </c:cat>
          <c:val>
            <c:numRef>
              <c:extLst>
                <c:ext xmlns:c15="http://schemas.microsoft.com/office/drawing/2012/chart" uri="{02D57815-91ED-43cb-92C2-25804820EDAC}">
                  <c15:fullRef>
                    <c15:sqref>Feuil1!$H$140:$H$142</c15:sqref>
                  </c15:fullRef>
                </c:ext>
              </c:extLst>
              <c:f>Feuil1!$H$142</c:f>
              <c:numCache>
                <c:formatCode>[$£-809]#,##0.00</c:formatCode>
                <c:ptCount val="1"/>
                <c:pt idx="0">
                  <c:v>1.3919999999999999</c:v>
                </c:pt>
              </c:numCache>
            </c:numRef>
          </c:val>
          <c:extLst>
            <c:ext xmlns:c16="http://schemas.microsoft.com/office/drawing/2014/chart" uri="{C3380CC4-5D6E-409C-BE32-E72D297353CC}">
              <c16:uniqueId val="{00000003-1EC7-4D74-94FC-7B30126DEBF9}"/>
            </c:ext>
          </c:extLst>
        </c:ser>
        <c:dLbls>
          <c:showLegendKey val="0"/>
          <c:showVal val="0"/>
          <c:showCatName val="0"/>
          <c:showSerName val="0"/>
          <c:showPercent val="0"/>
          <c:showBubbleSize val="0"/>
        </c:dLbls>
        <c:gapWidth val="219"/>
        <c:overlap val="-27"/>
        <c:axId val="304328896"/>
        <c:axId val="304329552"/>
        <c:extLst/>
      </c:barChart>
      <c:catAx>
        <c:axId val="304328896"/>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304329552"/>
        <c:crosses val="autoZero"/>
        <c:auto val="1"/>
        <c:lblAlgn val="ctr"/>
        <c:lblOffset val="100"/>
        <c:noMultiLvlLbl val="0"/>
      </c:catAx>
      <c:valAx>
        <c:axId val="304329552"/>
        <c:scaling>
          <c:orientation val="minMax"/>
          <c:max val="2.2999999999999998"/>
        </c:scaling>
        <c:delete val="1"/>
        <c:axPos val="l"/>
        <c:numFmt formatCode="General" sourceLinked="1"/>
        <c:majorTickMark val="out"/>
        <c:minorTickMark val="none"/>
        <c:tickLblPos val="nextTo"/>
        <c:crossAx val="304328896"/>
        <c:crosses val="autoZero"/>
        <c:crossBetween val="between"/>
      </c:valAx>
      <c:spPr>
        <a:noFill/>
        <a:ln>
          <a:noFill/>
        </a:ln>
        <a:effectLst/>
      </c:spPr>
    </c:plotArea>
    <c:legend>
      <c:legendPos val="b"/>
      <c:layout>
        <c:manualLayout>
          <c:xMode val="edge"/>
          <c:yMode val="edge"/>
          <c:x val="8.9246712532161411E-3"/>
          <c:y val="0.10973102030113581"/>
          <c:w val="0.45412832011014803"/>
          <c:h val="0.114772689185805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a:pPr>
      <a:endParaRPr lang="fr-FR"/>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220163756705854E-2"/>
          <c:y val="2.0170901494861903E-2"/>
          <c:w val="0.93635396161417328"/>
          <c:h val="0.82123280269304233"/>
        </c:manualLayout>
      </c:layout>
      <c:lineChart>
        <c:grouping val="standard"/>
        <c:varyColors val="0"/>
        <c:ser>
          <c:idx val="1"/>
          <c:order val="0"/>
          <c:tx>
            <c:strRef>
              <c:f>Feuil1!$J$1</c:f>
              <c:strCache>
                <c:ptCount val="1"/>
                <c:pt idx="0">
                  <c:v>Monzo</c:v>
                </c:pt>
              </c:strCache>
            </c:strRef>
          </c:tx>
          <c:spPr>
            <a:ln w="38100" cap="rnd" cmpd="sng" algn="ctr">
              <a:solidFill>
                <a:srgbClr val="FF0000"/>
              </a:solidFill>
              <a:round/>
            </a:ln>
            <a:effectLst/>
          </c:spPr>
          <c:marker>
            <c:symbol val="none"/>
          </c:marker>
          <c:dLbls>
            <c:dLbl>
              <c:idx val="2"/>
              <c:layout>
                <c:manualLayout>
                  <c:x val="8.0971991797145586E-3"/>
                  <c:y val="-1.4483327257432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CD-4E64-B35C-4A871254398A}"/>
                </c:ext>
              </c:extLst>
            </c:dLbl>
            <c:dLbl>
              <c:idx val="3"/>
              <c:layout>
                <c:manualLayout>
                  <c:x val="3.8172510418654347E-2"/>
                  <c:y val="9.65555150495455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CD-4E64-B35C-4A871254398A}"/>
                </c:ext>
              </c:extLst>
            </c:dLbl>
            <c:dLbl>
              <c:idx val="4"/>
              <c:layout>
                <c:manualLayout>
                  <c:x val="2.3134854799184449E-3"/>
                  <c:y val="1.9311103009909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CD-4E64-B35C-4A871254398A}"/>
                </c:ext>
              </c:extLst>
            </c:dLbl>
            <c:dLbl>
              <c:idx val="5"/>
              <c:layout>
                <c:manualLayout>
                  <c:x val="-1.1713705261039037E-2"/>
                  <c:y val="-0.10630001927308912"/>
                </c:manualLayout>
              </c:layout>
              <c:tx>
                <c:rich>
                  <a:bodyPr/>
                  <a:lstStyle/>
                  <a:p>
                    <a:r>
                      <a:rPr lang="en-US" sz="1600" b="1" dirty="0"/>
                      <a:t>4.4 million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133-41C3-A50F-FD04CA6975B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5="http://schemas.microsoft.com/office/drawing/2012/chart" uri="{02D57815-91ED-43cb-92C2-25804820EDAC}">
                  <c15:fullRef>
                    <c15:sqref>Feuil1!$A$2:$A$9</c15:sqref>
                  </c15:fullRef>
                </c:ext>
              </c:extLst>
              <c:f>Feuil1!$A$2:$A$7</c:f>
              <c:strCache>
                <c:ptCount val="6"/>
                <c:pt idx="0">
                  <c:v>2015</c:v>
                </c:pt>
                <c:pt idx="1">
                  <c:v>2016</c:v>
                </c:pt>
                <c:pt idx="2">
                  <c:v>2017</c:v>
                </c:pt>
                <c:pt idx="3">
                  <c:v>2018</c:v>
                </c:pt>
                <c:pt idx="4">
                  <c:v>2019</c:v>
                </c:pt>
                <c:pt idx="5">
                  <c:v>2020</c:v>
                </c:pt>
              </c:strCache>
            </c:strRef>
          </c:cat>
          <c:val>
            <c:numRef>
              <c:extLst>
                <c:ext xmlns:c15="http://schemas.microsoft.com/office/drawing/2012/chart" uri="{02D57815-91ED-43cb-92C2-25804820EDAC}">
                  <c15:fullRef>
                    <c15:sqref>Feuil1!$J$2:$J$9</c15:sqref>
                  </c15:fullRef>
                </c:ext>
              </c:extLst>
              <c:f>Feuil1!$J$2:$J$7</c:f>
              <c:numCache>
                <c:formatCode>#,##0.0</c:formatCode>
                <c:ptCount val="6"/>
                <c:pt idx="0">
                  <c:v>0</c:v>
                </c:pt>
                <c:pt idx="1">
                  <c:v>8.3699999999999997E-2</c:v>
                </c:pt>
                <c:pt idx="2">
                  <c:v>0.47</c:v>
                </c:pt>
                <c:pt idx="3">
                  <c:v>1</c:v>
                </c:pt>
                <c:pt idx="4">
                  <c:v>3</c:v>
                </c:pt>
                <c:pt idx="5" formatCode="General">
                  <c:v>4.4000000000000004</c:v>
                </c:pt>
              </c:numCache>
            </c:numRef>
          </c:val>
          <c:smooth val="0"/>
          <c:extLst xmlns:c15="http://schemas.microsoft.com/office/drawing/2012/chart">
            <c:ext xmlns:c16="http://schemas.microsoft.com/office/drawing/2014/chart" uri="{C3380CC4-5D6E-409C-BE32-E72D297353CC}">
              <c16:uniqueId val="{00000001-388C-4E03-A0B0-B464CF7C3E24}"/>
            </c:ext>
          </c:extLst>
        </c:ser>
        <c:ser>
          <c:idx val="5"/>
          <c:order val="5"/>
          <c:tx>
            <c:strRef>
              <c:f>Feuil1!$E$1</c:f>
              <c:strCache>
                <c:ptCount val="1"/>
                <c:pt idx="0">
                  <c:v>Revolut</c:v>
                </c:pt>
              </c:strCache>
            </c:strRef>
          </c:tx>
          <c:spPr>
            <a:ln w="31750" cap="rnd" cmpd="sng" algn="ctr">
              <a:solidFill>
                <a:srgbClr val="00B0F0"/>
              </a:solidFill>
              <a:round/>
              <a:headEnd w="lg" len="me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CD-4E64-B35C-4A871254398A}"/>
                </c:ext>
              </c:extLst>
            </c:dLbl>
            <c:dLbl>
              <c:idx val="1"/>
              <c:layout>
                <c:manualLayout>
                  <c:x val="-1.156742739959265E-3"/>
                  <c:y val="-2.172499088614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CD-4E64-B35C-4A871254398A}"/>
                </c:ext>
              </c:extLst>
            </c:dLbl>
            <c:dLbl>
              <c:idx val="2"/>
              <c:layout>
                <c:manualLayout>
                  <c:x val="2.3134854799184449E-3"/>
                  <c:y val="-2.1724990886147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CD-4E64-B35C-4A871254398A}"/>
                </c:ext>
              </c:extLst>
            </c:dLbl>
            <c:dLbl>
              <c:idx val="3"/>
              <c:layout>
                <c:manualLayout>
                  <c:x val="0.24572062112531032"/>
                  <c:y val="-0.58067403352301039"/>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chemeClr val="dk1">
                            <a:lumMod val="65000"/>
                            <a:lumOff val="35000"/>
                          </a:schemeClr>
                        </a:solidFill>
                        <a:latin typeface="+mn-lt"/>
                        <a:ea typeface="+mn-ea"/>
                        <a:cs typeface="+mn-cs"/>
                      </a:defRPr>
                    </a:pPr>
                    <a:r>
                      <a:rPr lang="en-US" sz="1600" b="1" baseline="0" dirty="0"/>
                      <a:t>  13 million</a:t>
                    </a:r>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1"/>
              <c:showPercent val="0"/>
              <c:showBubbleSize val="0"/>
              <c:separator> </c:separator>
              <c:extLst>
                <c:ext xmlns:c15="http://schemas.microsoft.com/office/drawing/2012/chart" uri="{CE6537A1-D6FC-4f65-9D91-7224C49458BB}">
                  <c15:layout>
                    <c:manualLayout>
                      <c:w val="0.11625261873766665"/>
                      <c:h val="8.106509677331955E-2"/>
                    </c:manualLayout>
                  </c15:layout>
                  <c15:showDataLabelsRange val="0"/>
                </c:ext>
                <c:ext xmlns:c16="http://schemas.microsoft.com/office/drawing/2014/chart" uri="{C3380CC4-5D6E-409C-BE32-E72D297353CC}">
                  <c16:uniqueId val="{0000000C-9133-41C3-A50F-FD04CA6975B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CD-4E64-B35C-4A871254398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33-41C3-A50F-FD04CA6975B4}"/>
                </c:ext>
              </c:extLst>
            </c:dLbl>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extLst>
                <c:ext xmlns:c15="http://schemas.microsoft.com/office/drawing/2012/chart" uri="{02D57815-91ED-43cb-92C2-25804820EDAC}">
                  <c15:fullRef>
                    <c15:sqref>Feuil1!$A$2:$A$9</c15:sqref>
                  </c15:fullRef>
                </c:ext>
              </c:extLst>
              <c:f>Feuil1!$A$2:$A$7</c:f>
              <c:strCache>
                <c:ptCount val="6"/>
                <c:pt idx="0">
                  <c:v>2015</c:v>
                </c:pt>
                <c:pt idx="1">
                  <c:v>2016</c:v>
                </c:pt>
                <c:pt idx="2">
                  <c:v>2017</c:v>
                </c:pt>
                <c:pt idx="3">
                  <c:v>2018</c:v>
                </c:pt>
                <c:pt idx="4">
                  <c:v>2019</c:v>
                </c:pt>
                <c:pt idx="5">
                  <c:v>2020</c:v>
                </c:pt>
              </c:strCache>
            </c:strRef>
          </c:cat>
          <c:val>
            <c:numRef>
              <c:extLst>
                <c:ext xmlns:c15="http://schemas.microsoft.com/office/drawing/2012/chart" uri="{02D57815-91ED-43cb-92C2-25804820EDAC}">
                  <c15:fullRef>
                    <c15:sqref>Feuil1!$E$2:$E$9</c15:sqref>
                  </c15:fullRef>
                </c:ext>
              </c:extLst>
              <c:f>Feuil1!$E$2:$E$7</c:f>
              <c:numCache>
                <c:formatCode>#,##0.0</c:formatCode>
                <c:ptCount val="6"/>
                <c:pt idx="0">
                  <c:v>0</c:v>
                </c:pt>
                <c:pt idx="1">
                  <c:v>0.3</c:v>
                </c:pt>
                <c:pt idx="2">
                  <c:v>1</c:v>
                </c:pt>
                <c:pt idx="3">
                  <c:v>3.2</c:v>
                </c:pt>
                <c:pt idx="4">
                  <c:v>8</c:v>
                </c:pt>
                <c:pt idx="5">
                  <c:v>13</c:v>
                </c:pt>
              </c:numCache>
            </c:numRef>
          </c:val>
          <c:smooth val="1"/>
          <c:extLst xmlns:c15="http://schemas.microsoft.com/office/drawing/2012/chart">
            <c:ext xmlns:c16="http://schemas.microsoft.com/office/drawing/2014/chart" uri="{C3380CC4-5D6E-409C-BE32-E72D297353CC}">
              <c16:uniqueId val="{00000005-388C-4E03-A0B0-B464CF7C3E24}"/>
            </c:ext>
          </c:extLst>
        </c:ser>
        <c:dLbls>
          <c:showLegendKey val="0"/>
          <c:showVal val="0"/>
          <c:showCatName val="0"/>
          <c:showSerName val="0"/>
          <c:showPercent val="0"/>
          <c:showBubbleSize val="0"/>
        </c:dLbls>
        <c:smooth val="0"/>
        <c:axId val="670908872"/>
        <c:axId val="670907560"/>
        <c:extLst>
          <c:ext xmlns:c15="http://schemas.microsoft.com/office/drawing/2012/chart" uri="{02D57815-91ED-43cb-92C2-25804820EDAC}">
            <c15:filteredLineSeries>
              <c15:ser>
                <c:idx val="2"/>
                <c:order val="1"/>
                <c:tx>
                  <c:strRef>
                    <c:extLst>
                      <c:ext uri="{02D57815-91ED-43cb-92C2-25804820EDAC}">
                        <c15:formulaRef>
                          <c15:sqref>Feuil1!$I$1</c15:sqref>
                        </c15:formulaRef>
                      </c:ext>
                    </c:extLst>
                    <c:strCache>
                      <c:ptCount val="1"/>
                      <c:pt idx="0">
                        <c:v>N26</c:v>
                      </c:pt>
                    </c:strCache>
                  </c:strRef>
                </c:tx>
                <c:spPr>
                  <a:ln w="31750" cap="rnd" cmpd="sng" algn="ctr">
                    <a:solidFill>
                      <a:schemeClr val="tx1"/>
                    </a:solidFill>
                    <a:round/>
                  </a:ln>
                  <a:effectLst/>
                </c:spPr>
                <c:marker>
                  <c:symbol val="none"/>
                </c:marker>
                <c:dLbls>
                  <c:dLbl>
                    <c:idx val="5"/>
                    <c:layout>
                      <c:manualLayout>
                        <c:x val="0.20221842884734539"/>
                        <c:y val="-3.3524538292276612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r>
                            <a:rPr lang="en-US" sz="1600" b="1" dirty="0"/>
                            <a:t>5 million</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01-9021-486A-B140-437537A05B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0"/>
                  <c:showBubbleSize val="0"/>
                  <c:extLst>
                    <c:ext uri="{CE6537A1-D6FC-4f65-9D91-7224C49458BB}">
                      <c15:showLeaderLines val="0"/>
                    </c:ext>
                  </c:extLst>
                </c:dLbls>
                <c:cat>
                  <c:strRef>
                    <c:extLst>
                      <c:ex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c:ext uri="{02D57815-91ED-43cb-92C2-25804820EDAC}">
                        <c15:fullRef>
                          <c15:sqref>Feuil1!$I$2:$I$9</c15:sqref>
                        </c15:fullRef>
                        <c15:formulaRef>
                          <c15:sqref>Feuil1!$I$2:$I$7</c15:sqref>
                        </c15:formulaRef>
                      </c:ext>
                    </c:extLst>
                    <c:numCache>
                      <c:formatCode>#,##0.0</c:formatCode>
                      <c:ptCount val="6"/>
                      <c:pt idx="0">
                        <c:v>0.1</c:v>
                      </c:pt>
                      <c:pt idx="1">
                        <c:v>0.3</c:v>
                      </c:pt>
                      <c:pt idx="2">
                        <c:v>0.5</c:v>
                      </c:pt>
                      <c:pt idx="3">
                        <c:v>1</c:v>
                      </c:pt>
                      <c:pt idx="4">
                        <c:v>1.5</c:v>
                      </c:pt>
                      <c:pt idx="5" formatCode="General">
                        <c:v>3.5</c:v>
                      </c:pt>
                    </c:numCache>
                  </c:numRef>
                </c:val>
                <c:smooth val="0"/>
                <c:extLst>
                  <c:ext xmlns:c16="http://schemas.microsoft.com/office/drawing/2014/chart" uri="{C3380CC4-5D6E-409C-BE32-E72D297353CC}">
                    <c16:uniqueId val="{00000002-388C-4E03-A0B0-B464CF7C3E24}"/>
                  </c:ext>
                </c:extLst>
              </c15:ser>
            </c15:filteredLineSeries>
            <c15:filteredLineSeries>
              <c15:ser>
                <c:idx val="0"/>
                <c:order val="2"/>
                <c:tx>
                  <c:strRef>
                    <c:extLst xmlns:c15="http://schemas.microsoft.com/office/drawing/2012/chart">
                      <c:ext xmlns:c15="http://schemas.microsoft.com/office/drawing/2012/chart" uri="{02D57815-91ED-43cb-92C2-25804820EDAC}">
                        <c15:formulaRef>
                          <c15:sqref>Feuil1!$H$1</c15:sqref>
                        </c15:formulaRef>
                      </c:ext>
                    </c:extLst>
                    <c:strCache>
                      <c:ptCount val="1"/>
                      <c:pt idx="0">
                        <c:v>Chime</c:v>
                      </c:pt>
                    </c:strCache>
                  </c:strRef>
                </c:tx>
                <c:spPr>
                  <a:ln w="31750" cap="rnd" cmpd="sng" algn="ctr">
                    <a:solidFill>
                      <a:srgbClr val="00B050"/>
                    </a:solidFill>
                    <a:round/>
                  </a:ln>
                  <a:effectLst/>
                </c:spPr>
                <c:marker>
                  <c:symbol val="none"/>
                </c:marker>
                <c:dLbls>
                  <c:dLbl>
                    <c:idx val="5"/>
                    <c:layout>
                      <c:manualLayout>
                        <c:x val="0.1955427051864938"/>
                        <c:y val="-0.1241401098847932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r>
                            <a:rPr lang="en-US" sz="1600" dirty="0"/>
                            <a:t>8 million</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8.8692366559940519E-2"/>
                            <c:h val="4.5260613520203268E-2"/>
                          </c:manualLayout>
                        </c15:layout>
                        <c15:showDataLabelsRange val="0"/>
                      </c:ext>
                      <c:ext xmlns:c16="http://schemas.microsoft.com/office/drawing/2014/chart" uri="{C3380CC4-5D6E-409C-BE32-E72D297353CC}">
                        <c16:uniqueId val="{00000008-9133-41C3-A50F-FD04CA6975B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xmlns:c15="http://schemas.microsoft.com/office/drawing/2012/chart">
                      <c:ext xmlns:c15="http://schemas.microsoft.com/office/drawing/2012/chart" uri="{02D57815-91ED-43cb-92C2-25804820EDAC}">
                        <c15:fullRef>
                          <c15:sqref>Feuil1!$H$2:$H$9</c15:sqref>
                        </c15:fullRef>
                        <c15:formulaRef>
                          <c15:sqref>Feuil1!$H$2:$H$7</c15:sqref>
                        </c15:formulaRef>
                      </c:ext>
                    </c:extLst>
                    <c:numCache>
                      <c:formatCode>#,##0.0</c:formatCode>
                      <c:ptCount val="6"/>
                      <c:pt idx="0">
                        <c:v>0</c:v>
                      </c:pt>
                      <c:pt idx="1">
                        <c:v>7.4999999999999997E-2</c:v>
                      </c:pt>
                      <c:pt idx="2">
                        <c:v>0.2</c:v>
                      </c:pt>
                      <c:pt idx="3">
                        <c:v>0.6</c:v>
                      </c:pt>
                      <c:pt idx="4">
                        <c:v>1.6</c:v>
                      </c:pt>
                      <c:pt idx="5" formatCode="General">
                        <c:v>6.5</c:v>
                      </c:pt>
                    </c:numCache>
                  </c:numRef>
                </c:val>
                <c:smooth val="0"/>
                <c:extLst xmlns:c15="http://schemas.microsoft.com/office/drawing/2012/chart">
                  <c:ext xmlns:c16="http://schemas.microsoft.com/office/drawing/2014/chart" uri="{C3380CC4-5D6E-409C-BE32-E72D297353CC}">
                    <c16:uniqueId val="{00000000-388C-4E03-A0B0-B464CF7C3E24}"/>
                  </c:ext>
                </c:extLst>
              </c15:ser>
            </c15:filteredLineSeries>
            <c15:filteredLineSeries>
              <c15:ser>
                <c:idx val="8"/>
                <c:order val="3"/>
                <c:tx>
                  <c:strRef>
                    <c:extLst xmlns:c15="http://schemas.microsoft.com/office/drawing/2012/chart">
                      <c:ext xmlns:c15="http://schemas.microsoft.com/office/drawing/2012/chart" uri="{02D57815-91ED-43cb-92C2-25804820EDAC}">
                        <c15:formulaRef>
                          <c15:sqref>Feuil1!$B$1</c15:sqref>
                        </c15:formulaRef>
                      </c:ext>
                    </c:extLst>
                    <c:strCache>
                      <c:ptCount val="1"/>
                      <c:pt idx="0">
                        <c:v>Robinhood</c:v>
                      </c:pt>
                    </c:strCache>
                  </c:strRef>
                </c:tx>
                <c:spPr>
                  <a:ln w="31750" cap="rnd" cmpd="sng" algn="ctr">
                    <a:solidFill>
                      <a:srgbClr val="00B050"/>
                    </a:solidFill>
                    <a:round/>
                  </a:ln>
                  <a:effectLst/>
                </c:spPr>
                <c:marker>
                  <c:symbol val="none"/>
                </c:marker>
                <c:dLbls>
                  <c:dLbl>
                    <c:idx val="4"/>
                    <c:layout>
                      <c:manualLayout>
                        <c:x val="0.12228694757821894"/>
                        <c:y val="-0.19110781195169069"/>
                      </c:manualLayout>
                    </c:layout>
                    <c:tx>
                      <c:rich>
                        <a:bodyPr/>
                        <a:lstStyle/>
                        <a:p>
                          <a:fld id="{E0FD08DC-6EDF-455C-9FA2-CA87492E7D0D}" type="SERIESNAME">
                            <a:rPr lang="en-US" sz="1400" b="1" smtClean="0"/>
                            <a:pPr/>
                            <a:t>[NOM DE SÉRIE]</a:t>
                          </a:fld>
                          <a:r>
                            <a:rPr lang="en-US" sz="1400" b="1" dirty="0"/>
                            <a:t> </a:t>
                          </a:r>
                        </a:p>
                        <a:p>
                          <a:r>
                            <a:rPr lang="en-US" sz="1400" b="1" dirty="0"/>
                            <a:t>6</a:t>
                          </a:r>
                          <a:r>
                            <a:rPr lang="en-US" sz="1400" b="1" baseline="0" dirty="0"/>
                            <a:t> </a:t>
                          </a:r>
                          <a:r>
                            <a:rPr lang="en-US" sz="1400" b="1" dirty="0"/>
                            <a:t>M</a:t>
                          </a:r>
                        </a:p>
                      </c:rich>
                    </c:tx>
                    <c:showLegendKey val="0"/>
                    <c:showVal val="1"/>
                    <c:showCatName val="0"/>
                    <c:showSerName val="1"/>
                    <c:showPercent val="0"/>
                    <c:showBubbleSize val="0"/>
                    <c:separator> </c:separator>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133-41C3-A50F-FD04CA6975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xmlns:c15="http://schemas.microsoft.com/office/drawing/2012/chart">
                      <c:ext xmlns:c15="http://schemas.microsoft.com/office/drawing/2012/chart" uri="{02D57815-91ED-43cb-92C2-25804820EDAC}">
                        <c15:fullRef>
                          <c15:sqref>Feuil1!$B$2:$B$9</c15:sqref>
                        </c15:fullRef>
                        <c15:formulaRef>
                          <c15:sqref>Feuil1!$B$2:$B$7</c15:sqref>
                        </c15:formulaRef>
                      </c:ext>
                    </c:extLst>
                    <c:numCache>
                      <c:formatCode>#,##0.0</c:formatCode>
                      <c:ptCount val="6"/>
                      <c:pt idx="0">
                        <c:v>0</c:v>
                      </c:pt>
                      <c:pt idx="1">
                        <c:v>0.3</c:v>
                      </c:pt>
                      <c:pt idx="2">
                        <c:v>0.6</c:v>
                      </c:pt>
                      <c:pt idx="3">
                        <c:v>2</c:v>
                      </c:pt>
                      <c:pt idx="4">
                        <c:v>4</c:v>
                      </c:pt>
                      <c:pt idx="5">
                        <c:v>6</c:v>
                      </c:pt>
                    </c:numCache>
                  </c:numRef>
                </c:val>
                <c:smooth val="0"/>
                <c:extLst xmlns:c15="http://schemas.microsoft.com/office/drawing/2012/chart">
                  <c:ext xmlns:c16="http://schemas.microsoft.com/office/drawing/2014/chart" uri="{C3380CC4-5D6E-409C-BE32-E72D297353CC}">
                    <c16:uniqueId val="{00000000-9133-41C3-A50F-FD04CA6975B4}"/>
                  </c:ext>
                </c:extLst>
              </c15:ser>
            </c15:filteredLineSeries>
            <c15:filteredLineSeries>
              <c15:ser>
                <c:idx val="6"/>
                <c:order val="4"/>
                <c:tx>
                  <c:strRef>
                    <c:extLst xmlns:c15="http://schemas.microsoft.com/office/drawing/2012/chart">
                      <c:ext xmlns:c15="http://schemas.microsoft.com/office/drawing/2012/chart" uri="{02D57815-91ED-43cb-92C2-25804820EDAC}">
                        <c15:formulaRef>
                          <c15:sqref>Feuil1!$C$1</c15:sqref>
                        </c15:formulaRef>
                      </c:ext>
                    </c:extLst>
                    <c:strCache>
                      <c:ptCount val="1"/>
                      <c:pt idx="0">
                        <c:v>Coinbase</c:v>
                      </c:pt>
                    </c:strCache>
                  </c:strRef>
                </c:tx>
                <c:spPr>
                  <a:ln w="22225" cap="rnd" cmpd="sng" algn="ctr">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xmlns:c15="http://schemas.microsoft.com/office/drawing/2012/chart">
                      <c:ext xmlns:c15="http://schemas.microsoft.com/office/drawing/2012/chart" uri="{02D57815-91ED-43cb-92C2-25804820EDAC}">
                        <c15:fullRef>
                          <c15:sqref>Feuil1!$C$2:$C$9</c15:sqref>
                        </c15:fullRef>
                        <c15:formulaRef>
                          <c15:sqref>Feuil1!$C$2:$C$7</c15:sqref>
                        </c15:formulaRef>
                      </c:ext>
                    </c:extLst>
                    <c:numCache>
                      <c:formatCode>#,##0.0</c:formatCode>
                      <c:ptCount val="6"/>
                      <c:pt idx="0">
                        <c:v>0</c:v>
                      </c:pt>
                      <c:pt idx="1">
                        <c:v>0.8</c:v>
                      </c:pt>
                      <c:pt idx="2">
                        <c:v>1.9</c:v>
                      </c:pt>
                      <c:pt idx="3">
                        <c:v>3.7</c:v>
                      </c:pt>
                      <c:pt idx="4">
                        <c:v>5.5</c:v>
                      </c:pt>
                      <c:pt idx="5">
                        <c:v>25</c:v>
                      </c:pt>
                    </c:numCache>
                  </c:numRef>
                </c:val>
                <c:smooth val="0"/>
                <c:extLst xmlns:c15="http://schemas.microsoft.com/office/drawing/2012/chart">
                  <c:ext xmlns:c16="http://schemas.microsoft.com/office/drawing/2014/chart" uri="{C3380CC4-5D6E-409C-BE32-E72D297353CC}">
                    <c16:uniqueId val="{00000000-3E94-4BDE-98A6-822222A82DC8}"/>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Feuil1!$D$1</c15:sqref>
                        </c15:formulaRef>
                      </c:ext>
                    </c:extLst>
                    <c:strCache>
                      <c:ptCount val="1"/>
                      <c:pt idx="0">
                        <c:v>NuBank</c:v>
                      </c:pt>
                    </c:strCache>
                  </c:strRef>
                </c:tx>
                <c:spPr>
                  <a:ln w="31750" cap="rnd" cmpd="sng" algn="ctr">
                    <a:solidFill>
                      <a:srgbClr val="7030A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8-76CD-4E64-B35C-4A871254398A}"/>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9-76CD-4E64-B35C-4A871254398A}"/>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A-76CD-4E64-B35C-4A871254398A}"/>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B-76CD-4E64-B35C-4A871254398A}"/>
                      </c:ext>
                    </c:extLst>
                  </c:dLbl>
                  <c:dLbl>
                    <c:idx val="4"/>
                    <c:layout>
                      <c:manualLayout>
                        <c:x val="0.23588649572865128"/>
                        <c:y val="-0.63525234990507484"/>
                      </c:manualLayout>
                    </c:layout>
                    <c:tx>
                      <c:rich>
                        <a:bodyPr/>
                        <a:lstStyle/>
                        <a:p>
                          <a:r>
                            <a:rPr lang="en-US" sz="1600" b="1" baseline="0" dirty="0"/>
                            <a:t>25 million</a:t>
                          </a:r>
                        </a:p>
                      </c:rich>
                    </c:tx>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15:layout>
                          <c:manualLayout>
                            <c:w val="0.12639679756899225"/>
                            <c:h val="0.1081009429452742"/>
                          </c:manualLayout>
                        </c15:layout>
                        <c15:showDataLabelsRange val="0"/>
                      </c:ext>
                      <c:ext xmlns:c16="http://schemas.microsoft.com/office/drawing/2014/chart" uri="{C3380CC4-5D6E-409C-BE32-E72D297353CC}">
                        <c16:uniqueId val="{0000000C-76CD-4E64-B35C-4A871254398A}"/>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1-1AA9-4C3D-9CB7-0E70B2B183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1"/>
                  <c:showPercent val="0"/>
                  <c:showBubbleSize val="0"/>
                  <c:separator> </c:separator>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xmlns:c15="http://schemas.microsoft.com/office/drawing/2012/chart">
                      <c:ext xmlns:c15="http://schemas.microsoft.com/office/drawing/2012/chart" uri="{02D57815-91ED-43cb-92C2-25804820EDAC}">
                        <c15:fullRef>
                          <c15:sqref>Feuil1!$D$2:$D$9</c15:sqref>
                        </c15:fullRef>
                        <c15:formulaRef>
                          <c15:sqref>Feuil1!$D$2:$D$7</c15:sqref>
                        </c15:formulaRef>
                      </c:ext>
                    </c:extLst>
                    <c:numCache>
                      <c:formatCode>#,##0.0</c:formatCode>
                      <c:ptCount val="6"/>
                      <c:pt idx="0">
                        <c:v>0</c:v>
                      </c:pt>
                      <c:pt idx="1">
                        <c:v>0.1</c:v>
                      </c:pt>
                      <c:pt idx="2">
                        <c:v>1.3</c:v>
                      </c:pt>
                      <c:pt idx="3">
                        <c:v>3</c:v>
                      </c:pt>
                      <c:pt idx="4">
                        <c:v>5</c:v>
                      </c:pt>
                      <c:pt idx="5">
                        <c:v>15</c:v>
                      </c:pt>
                    </c:numCache>
                  </c:numRef>
                </c:val>
                <c:smooth val="0"/>
                <c:extLst xmlns:c15="http://schemas.microsoft.com/office/drawing/2012/chart">
                  <c:ext xmlns:c16="http://schemas.microsoft.com/office/drawing/2014/chart" uri="{C3380CC4-5D6E-409C-BE32-E72D297353CC}">
                    <c16:uniqueId val="{00000000-1AA9-4C3D-9CB7-0E70B2B183CB}"/>
                  </c:ext>
                </c:extLst>
              </c15:ser>
            </c15:filteredLineSeries>
            <c15:filteredLineSeries>
              <c15:ser>
                <c:idx val="4"/>
                <c:order val="7"/>
                <c:tx>
                  <c:strRef>
                    <c:extLst xmlns:c15="http://schemas.microsoft.com/office/drawing/2012/chart">
                      <c:ext xmlns:c15="http://schemas.microsoft.com/office/drawing/2012/chart" uri="{02D57815-91ED-43cb-92C2-25804820EDAC}">
                        <c15:formulaRef>
                          <c15:sqref>Feuil1!$F$1</c15:sqref>
                        </c15:formulaRef>
                      </c:ext>
                    </c:extLst>
                    <c:strCache>
                      <c:ptCount val="1"/>
                      <c:pt idx="0">
                        <c:v>Alipay</c:v>
                      </c:pt>
                    </c:strCache>
                  </c:strRef>
                </c:tx>
                <c:spPr>
                  <a:ln w="22225" cap="rnd" cmpd="sng" algn="ctr">
                    <a:solidFill>
                      <a:schemeClr val="accent5"/>
                    </a:solidFill>
                    <a:round/>
                  </a:ln>
                  <a:effectLst/>
                </c:spPr>
                <c:marker>
                  <c:symbol val="none"/>
                </c:marker>
                <c:cat>
                  <c:strRef>
                    <c:extLst xmlns:c15="http://schemas.microsoft.com/office/drawing/2012/chart">
                      <c:ext xmlns:c15="http://schemas.microsoft.com/office/drawing/2012/char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xmlns:c15="http://schemas.microsoft.com/office/drawing/2012/chart">
                      <c:ext xmlns:c15="http://schemas.microsoft.com/office/drawing/2012/chart" uri="{02D57815-91ED-43cb-92C2-25804820EDAC}">
                        <c15:fullRef>
                          <c15:sqref>Feuil1!$F$2:$F$9</c15:sqref>
                        </c15:fullRef>
                        <c15:formulaRef>
                          <c15:sqref>Feuil1!$F$2:$F$7</c15:sqref>
                        </c15:formulaRef>
                      </c:ext>
                    </c:extLst>
                    <c:numCache>
                      <c:formatCode>#,##0.0</c:formatCode>
                      <c:ptCount val="6"/>
                      <c:pt idx="0">
                        <c:v>0.1</c:v>
                      </c:pt>
                      <c:pt idx="1">
                        <c:v>50</c:v>
                      </c:pt>
                      <c:pt idx="2">
                        <c:v>80</c:v>
                      </c:pt>
                      <c:pt idx="3">
                        <c:v>100</c:v>
                      </c:pt>
                      <c:pt idx="4">
                        <c:v>250</c:v>
                      </c:pt>
                      <c:pt idx="5">
                        <c:v>270</c:v>
                      </c:pt>
                    </c:numCache>
                  </c:numRef>
                </c:val>
                <c:smooth val="0"/>
                <c:extLst xmlns:c15="http://schemas.microsoft.com/office/drawing/2012/chart">
                  <c:ext xmlns:c16="http://schemas.microsoft.com/office/drawing/2014/chart" uri="{C3380CC4-5D6E-409C-BE32-E72D297353CC}">
                    <c16:uniqueId val="{00000004-388C-4E03-A0B0-B464CF7C3E24}"/>
                  </c:ext>
                </c:extLst>
              </c15:ser>
            </c15:filteredLineSeries>
            <c15:filteredLineSeries>
              <c15:ser>
                <c:idx val="3"/>
                <c:order val="8"/>
                <c:tx>
                  <c:strRef>
                    <c:extLst xmlns:c15="http://schemas.microsoft.com/office/drawing/2012/chart">
                      <c:ext xmlns:c15="http://schemas.microsoft.com/office/drawing/2012/chart" uri="{02D57815-91ED-43cb-92C2-25804820EDAC}">
                        <c15:formulaRef>
                          <c15:sqref>Feuil1!$G$1</c15:sqref>
                        </c15:formulaRef>
                      </c:ext>
                    </c:extLst>
                    <c:strCache>
                      <c:ptCount val="1"/>
                      <c:pt idx="0">
                        <c:v>venmo</c:v>
                      </c:pt>
                    </c:strCache>
                  </c:strRef>
                </c:tx>
                <c:spPr>
                  <a:ln w="22225" cap="rnd" cmpd="sng" algn="ctr">
                    <a:solidFill>
                      <a:schemeClr val="accent4"/>
                    </a:solidFill>
                    <a:round/>
                  </a:ln>
                  <a:effectLst/>
                </c:spPr>
                <c:marker>
                  <c:symbol val="none"/>
                </c:marker>
                <c:cat>
                  <c:strRef>
                    <c:extLst xmlns:c15="http://schemas.microsoft.com/office/drawing/2012/chart">
                      <c:ext xmlns:c15="http://schemas.microsoft.com/office/drawing/2012/chart" uri="{02D57815-91ED-43cb-92C2-25804820EDAC}">
                        <c15:fullRef>
                          <c15:sqref>Feuil1!$A$2:$A$9</c15:sqref>
                        </c15:fullRef>
                        <c15:formulaRef>
                          <c15:sqref>Feuil1!$A$2:$A$7</c15:sqref>
                        </c15:formulaRef>
                      </c:ext>
                    </c:extLst>
                    <c:strCache>
                      <c:ptCount val="6"/>
                      <c:pt idx="0">
                        <c:v>2015</c:v>
                      </c:pt>
                      <c:pt idx="1">
                        <c:v>2016</c:v>
                      </c:pt>
                      <c:pt idx="2">
                        <c:v>2017</c:v>
                      </c:pt>
                      <c:pt idx="3">
                        <c:v>2018</c:v>
                      </c:pt>
                      <c:pt idx="4">
                        <c:v>2019</c:v>
                      </c:pt>
                      <c:pt idx="5">
                        <c:v>2020</c:v>
                      </c:pt>
                    </c:strCache>
                  </c:strRef>
                </c:cat>
                <c:val>
                  <c:numRef>
                    <c:extLst xmlns:c15="http://schemas.microsoft.com/office/drawing/2012/chart">
                      <c:ext xmlns:c15="http://schemas.microsoft.com/office/drawing/2012/chart" uri="{02D57815-91ED-43cb-92C2-25804820EDAC}">
                        <c15:fullRef>
                          <c15:sqref>Feuil1!$G$2:$G$9</c15:sqref>
                        </c15:fullRef>
                        <c15:formulaRef>
                          <c15:sqref>Feuil1!$G$2:$G$7</c15:sqref>
                        </c15:formulaRef>
                      </c:ext>
                    </c:extLst>
                    <c:numCache>
                      <c:formatCode>#,##0.0</c:formatCode>
                      <c:ptCount val="6"/>
                      <c:pt idx="0">
                        <c:v>0</c:v>
                      </c:pt>
                      <c:pt idx="1">
                        <c:v>0.1</c:v>
                      </c:pt>
                      <c:pt idx="2">
                        <c:v>0.6</c:v>
                      </c:pt>
                      <c:pt idx="3">
                        <c:v>5</c:v>
                      </c:pt>
                      <c:pt idx="4">
                        <c:v>7</c:v>
                      </c:pt>
                      <c:pt idx="5">
                        <c:v>10</c:v>
                      </c:pt>
                    </c:numCache>
                  </c:numRef>
                </c:val>
                <c:smooth val="1"/>
                <c:extLst xmlns:c15="http://schemas.microsoft.com/office/drawing/2012/chart">
                  <c:ext xmlns:c16="http://schemas.microsoft.com/office/drawing/2014/chart" uri="{C3380CC4-5D6E-409C-BE32-E72D297353CC}">
                    <c16:uniqueId val="{00000003-388C-4E03-A0B0-B464CF7C3E24}"/>
                  </c:ext>
                </c:extLst>
              </c15:ser>
            </c15:filteredLineSeries>
          </c:ext>
        </c:extLst>
      </c:lineChart>
      <c:catAx>
        <c:axId val="6709088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fr-FR"/>
          </a:p>
        </c:txPr>
        <c:crossAx val="670907560"/>
        <c:crosses val="autoZero"/>
        <c:auto val="1"/>
        <c:lblAlgn val="ctr"/>
        <c:lblOffset val="100"/>
        <c:noMultiLvlLbl val="0"/>
      </c:catAx>
      <c:valAx>
        <c:axId val="670907560"/>
        <c:scaling>
          <c:orientation val="minMax"/>
          <c:max val="14"/>
          <c:min val="0"/>
        </c:scaling>
        <c:delete val="1"/>
        <c:axPos val="l"/>
        <c:numFmt formatCode="0" sourceLinked="0"/>
        <c:majorTickMark val="none"/>
        <c:minorTickMark val="none"/>
        <c:tickLblPos val="nextTo"/>
        <c:crossAx val="670908872"/>
        <c:crosses val="autoZero"/>
        <c:crossBetween val="midCat"/>
        <c:maj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fr-F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94392900737495E-3"/>
          <c:w val="0.96638635646992255"/>
          <c:h val="0.92572903118174266"/>
        </c:manualLayout>
      </c:layout>
      <c:barChart>
        <c:barDir val="col"/>
        <c:grouping val="clustered"/>
        <c:varyColors val="0"/>
        <c:ser>
          <c:idx val="0"/>
          <c:order val="0"/>
          <c:tx>
            <c:strRef>
              <c:f>Feuil1!$G$62</c:f>
              <c:strCache>
                <c:ptCount val="1"/>
                <c:pt idx="0">
                  <c:v>Customers</c:v>
                </c:pt>
              </c:strCache>
            </c:strRef>
          </c:tx>
          <c:spPr>
            <a:solidFill>
              <a:srgbClr val="0070C0"/>
            </a:solidFill>
            <a:ln w="0" cap="rnd" cmpd="sng">
              <a:solidFill>
                <a:schemeClr val="bg1"/>
              </a:solidFill>
            </a:ln>
            <a:effectLst>
              <a:outerShdw blurRad="12700" dist="50800" dir="5400000" algn="ctr" rotWithShape="0">
                <a:srgbClr val="000000">
                  <a:alpha val="43137"/>
                </a:srgbClr>
              </a:outerShdw>
            </a:effectLst>
          </c:spPr>
          <c:invertIfNegative val="0"/>
          <c:dLbls>
            <c:dLbl>
              <c:idx val="1"/>
              <c:layout>
                <c:manualLayout>
                  <c:x val="2.4227740763173391E-3"/>
                  <c:y val="-3.8722168441432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B3-4536-8FE9-033DCBC7CE7A}"/>
                </c:ext>
              </c:extLst>
            </c:dLbl>
            <c:dLbl>
              <c:idx val="3"/>
              <c:layout>
                <c:manualLayout>
                  <c:x val="-8.8834023246753676E-17"/>
                  <c:y val="9.680542110358179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B3-4536-8FE9-033DCBC7CE7A}"/>
                </c:ext>
              </c:extLst>
            </c:dLbl>
            <c:dLbl>
              <c:idx val="4"/>
              <c:layout>
                <c:manualLayout>
                  <c:x val="0"/>
                  <c:y val="0.1355275895450144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B3-4536-8FE9-033DCBC7CE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Feuil1!$F$63:$F$68</c:f>
              <c:strCache>
                <c:ptCount val="6"/>
                <c:pt idx="0">
                  <c:v>YEAR 0</c:v>
                </c:pt>
                <c:pt idx="1">
                  <c:v>YEAR 1</c:v>
                </c:pt>
                <c:pt idx="2">
                  <c:v>YEAR 2</c:v>
                </c:pt>
                <c:pt idx="3">
                  <c:v>YEAR 3</c:v>
                </c:pt>
                <c:pt idx="4">
                  <c:v>YEAR 4</c:v>
                </c:pt>
                <c:pt idx="5">
                  <c:v>YEAR 5</c:v>
                </c:pt>
              </c:strCache>
            </c:strRef>
          </c:cat>
          <c:val>
            <c:numRef>
              <c:f>Feuil1!$G$63:$G$68</c:f>
              <c:numCache>
                <c:formatCode>#,##0.0</c:formatCode>
                <c:ptCount val="6"/>
                <c:pt idx="0">
                  <c:v>0</c:v>
                </c:pt>
                <c:pt idx="1">
                  <c:v>0.3</c:v>
                </c:pt>
                <c:pt idx="2">
                  <c:v>1</c:v>
                </c:pt>
                <c:pt idx="3">
                  <c:v>3.2</c:v>
                </c:pt>
                <c:pt idx="4">
                  <c:v>7</c:v>
                </c:pt>
                <c:pt idx="5">
                  <c:v>13</c:v>
                </c:pt>
              </c:numCache>
            </c:numRef>
          </c:val>
          <c:extLst>
            <c:ext xmlns:c16="http://schemas.microsoft.com/office/drawing/2014/chart" uri="{C3380CC4-5D6E-409C-BE32-E72D297353CC}">
              <c16:uniqueId val="{00000003-9CB3-4536-8FE9-033DCBC7CE7A}"/>
            </c:ext>
          </c:extLst>
        </c:ser>
        <c:dLbls>
          <c:showLegendKey val="0"/>
          <c:showVal val="0"/>
          <c:showCatName val="0"/>
          <c:showSerName val="0"/>
          <c:showPercent val="0"/>
          <c:showBubbleSize val="0"/>
        </c:dLbls>
        <c:gapWidth val="219"/>
        <c:axId val="830534176"/>
        <c:axId val="828395376"/>
      </c:barChart>
      <c:lineChart>
        <c:grouping val="standard"/>
        <c:varyColors val="0"/>
        <c:ser>
          <c:idx val="1"/>
          <c:order val="1"/>
          <c:tx>
            <c:strRef>
              <c:f>Feuil1!$H$62</c:f>
              <c:strCache>
                <c:ptCount val="1"/>
                <c:pt idx="0">
                  <c:v>Net Revenues</c:v>
                </c:pt>
              </c:strCache>
            </c:strRef>
          </c:tx>
          <c:spPr>
            <a:ln w="28575" cap="rnd">
              <a:solidFill>
                <a:schemeClr val="accent1">
                  <a:lumMod val="75000"/>
                </a:schemeClr>
              </a:solidFill>
              <a:round/>
            </a:ln>
            <a:effectLst/>
          </c:spPr>
          <c:marker>
            <c:symbol val="circle"/>
            <c:size val="5"/>
            <c:spPr>
              <a:solidFill>
                <a:schemeClr val="accent2"/>
              </a:solidFill>
              <a:ln w="9525">
                <a:solidFill>
                  <a:schemeClr val="accent1">
                    <a:lumMod val="7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9CB3-4536-8FE9-033DCBC7CE7A}"/>
                </c:ext>
              </c:extLst>
            </c:dLbl>
            <c:dLbl>
              <c:idx val="1"/>
              <c:layout>
                <c:manualLayout>
                  <c:x val="-4.8455481526347667E-3"/>
                  <c:y val="-3.8722168441432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B3-4536-8FE9-033DCBC7CE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Feuil1!$F$63:$F$68</c:f>
              <c:strCache>
                <c:ptCount val="6"/>
                <c:pt idx="0">
                  <c:v>YEAR 0</c:v>
                </c:pt>
                <c:pt idx="1">
                  <c:v>YEAR 1</c:v>
                </c:pt>
                <c:pt idx="2">
                  <c:v>YEAR 2</c:v>
                </c:pt>
                <c:pt idx="3">
                  <c:v>YEAR 3</c:v>
                </c:pt>
                <c:pt idx="4">
                  <c:v>YEAR 4</c:v>
                </c:pt>
                <c:pt idx="5">
                  <c:v>YEAR 5</c:v>
                </c:pt>
              </c:strCache>
            </c:strRef>
          </c:cat>
          <c:val>
            <c:numRef>
              <c:f>Feuil1!$H$63:$H$68</c:f>
              <c:numCache>
                <c:formatCode>[$£-809]#,##0.0</c:formatCode>
                <c:ptCount val="6"/>
                <c:pt idx="0">
                  <c:v>0</c:v>
                </c:pt>
                <c:pt idx="1">
                  <c:v>0.11998</c:v>
                </c:pt>
                <c:pt idx="2">
                  <c:v>2.36</c:v>
                </c:pt>
                <c:pt idx="3">
                  <c:v>12.83</c:v>
                </c:pt>
                <c:pt idx="4">
                  <c:v>58.2</c:v>
                </c:pt>
                <c:pt idx="5">
                  <c:v>162.69999999999999</c:v>
                </c:pt>
              </c:numCache>
            </c:numRef>
          </c:val>
          <c:smooth val="0"/>
          <c:extLst>
            <c:ext xmlns:c16="http://schemas.microsoft.com/office/drawing/2014/chart" uri="{C3380CC4-5D6E-409C-BE32-E72D297353CC}">
              <c16:uniqueId val="{00000006-9CB3-4536-8FE9-033DCBC7CE7A}"/>
            </c:ext>
          </c:extLst>
        </c:ser>
        <c:ser>
          <c:idx val="2"/>
          <c:order val="2"/>
          <c:tx>
            <c:strRef>
              <c:f>Feuil1!$I$62</c:f>
              <c:strCache>
                <c:ptCount val="1"/>
                <c:pt idx="0">
                  <c:v>Pre-tax Profits</c:v>
                </c:pt>
              </c:strCache>
            </c:strRef>
          </c:tx>
          <c:spPr>
            <a:ln w="28575" cap="rnd">
              <a:solidFill>
                <a:schemeClr val="bg2"/>
              </a:solidFill>
              <a:round/>
            </a:ln>
            <a:effectLst/>
          </c:spPr>
          <c:marker>
            <c:symbol val="circle"/>
            <c:size val="5"/>
            <c:spPr>
              <a:solidFill>
                <a:srgbClr val="FF0000"/>
              </a:solidFill>
              <a:ln w="9525">
                <a:solidFill>
                  <a:schemeClr val="accent3"/>
                </a:solidFill>
              </a:ln>
              <a:effectLst/>
            </c:spPr>
          </c:marker>
          <c:dPt>
            <c:idx val="1"/>
            <c:marker>
              <c:symbol val="circle"/>
              <c:size val="5"/>
              <c:spPr>
                <a:solidFill>
                  <a:srgbClr val="FF0000"/>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0-1ED1-4693-ACCF-8DCF711EF295}"/>
              </c:ext>
            </c:extLst>
          </c:dPt>
          <c:dPt>
            <c:idx val="2"/>
            <c:marker>
              <c:symbol val="circle"/>
              <c:size val="5"/>
              <c:spPr>
                <a:solidFill>
                  <a:srgbClr val="FF0000"/>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8-9CB3-4536-8FE9-033DCBC7CE7A}"/>
              </c:ext>
            </c:extLst>
          </c:dPt>
          <c:dPt>
            <c:idx val="3"/>
            <c:marker>
              <c:symbol val="circle"/>
              <c:size val="5"/>
              <c:spPr>
                <a:solidFill>
                  <a:srgbClr val="FF0000"/>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9-9CB3-4536-8FE9-033DCBC7CE7A}"/>
              </c:ext>
            </c:extLst>
          </c:dPt>
          <c:dPt>
            <c:idx val="4"/>
            <c:marker>
              <c:symbol val="circle"/>
              <c:size val="5"/>
              <c:spPr>
                <a:solidFill>
                  <a:srgbClr val="FF0000"/>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1-A0EF-4B03-85B0-A1D22172E9CB}"/>
              </c:ext>
            </c:extLst>
          </c:dPt>
          <c:dPt>
            <c:idx val="5"/>
            <c:marker>
              <c:symbol val="circle"/>
              <c:size val="5"/>
              <c:spPr>
                <a:solidFill>
                  <a:srgbClr val="FF0000"/>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0-A0EF-4B03-85B0-A1D22172E9C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7-9CB3-4536-8FE9-033DCBC7CE7A}"/>
                </c:ext>
              </c:extLst>
            </c:dLbl>
            <c:dLbl>
              <c:idx val="1"/>
              <c:layout>
                <c:manualLayout>
                  <c:x val="-3.8580056943474672E-17"/>
                  <c:y val="3.67857617773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D1-4693-ACCF-8DCF711EF295}"/>
                </c:ext>
              </c:extLst>
            </c:dLbl>
            <c:dLbl>
              <c:idx val="2"/>
              <c:layout>
                <c:manualLayout>
                  <c:x val="-4.2087821043910525E-3"/>
                  <c:y val="4.1889950798714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B3-4536-8FE9-033DCBC7CE7A}"/>
                </c:ext>
              </c:extLst>
            </c:dLbl>
            <c:dLbl>
              <c:idx val="3"/>
              <c:layout>
                <c:manualLayout>
                  <c:x val="1.938219261053898E-2"/>
                  <c:y val="-7.09898220621443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B3-4536-8FE9-033DCBC7CE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Feuil1!$F$63:$F$68</c:f>
              <c:strCache>
                <c:ptCount val="6"/>
                <c:pt idx="0">
                  <c:v>YEAR 0</c:v>
                </c:pt>
                <c:pt idx="1">
                  <c:v>YEAR 1</c:v>
                </c:pt>
                <c:pt idx="2">
                  <c:v>YEAR 2</c:v>
                </c:pt>
                <c:pt idx="3">
                  <c:v>YEAR 3</c:v>
                </c:pt>
                <c:pt idx="4">
                  <c:v>YEAR 4</c:v>
                </c:pt>
                <c:pt idx="5">
                  <c:v>YEAR 5</c:v>
                </c:pt>
              </c:strCache>
            </c:strRef>
          </c:cat>
          <c:val>
            <c:numRef>
              <c:f>Feuil1!$I$63:$I$68</c:f>
              <c:numCache>
                <c:formatCode>[$£-809]#,##0.0</c:formatCode>
                <c:ptCount val="6"/>
                <c:pt idx="0">
                  <c:v>0</c:v>
                </c:pt>
                <c:pt idx="1">
                  <c:v>-1.7</c:v>
                </c:pt>
                <c:pt idx="2">
                  <c:v>-7.1</c:v>
                </c:pt>
                <c:pt idx="3">
                  <c:v>-15.1</c:v>
                </c:pt>
                <c:pt idx="4">
                  <c:v>-32</c:v>
                </c:pt>
                <c:pt idx="5">
                  <c:v>-106.8</c:v>
                </c:pt>
              </c:numCache>
            </c:numRef>
          </c:val>
          <c:smooth val="0"/>
          <c:extLst>
            <c:ext xmlns:c16="http://schemas.microsoft.com/office/drawing/2014/chart" uri="{C3380CC4-5D6E-409C-BE32-E72D297353CC}">
              <c16:uniqueId val="{0000000A-9CB3-4536-8FE9-033DCBC7CE7A}"/>
            </c:ext>
          </c:extLst>
        </c:ser>
        <c:dLbls>
          <c:showLegendKey val="0"/>
          <c:showVal val="0"/>
          <c:showCatName val="0"/>
          <c:showSerName val="0"/>
          <c:showPercent val="0"/>
          <c:showBubbleSize val="0"/>
        </c:dLbls>
        <c:marker val="1"/>
        <c:smooth val="0"/>
        <c:axId val="710072576"/>
        <c:axId val="710072904"/>
      </c:lineChart>
      <c:valAx>
        <c:axId val="710072904"/>
        <c:scaling>
          <c:orientation val="minMax"/>
          <c:max val="190"/>
        </c:scaling>
        <c:delete val="0"/>
        <c:axPos val="r"/>
        <c:numFmt formatCode="[$£-809]#,##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0072576"/>
        <c:crosses val="max"/>
        <c:crossBetween val="between"/>
      </c:valAx>
      <c:catAx>
        <c:axId val="710072576"/>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0072904"/>
        <c:crosses val="autoZero"/>
        <c:auto val="1"/>
        <c:lblAlgn val="ctr"/>
        <c:lblOffset val="100"/>
        <c:noMultiLvlLbl val="0"/>
      </c:catAx>
      <c:valAx>
        <c:axId val="828395376"/>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0534176"/>
        <c:crosses val="autoZero"/>
        <c:crossBetween val="between"/>
      </c:valAx>
      <c:catAx>
        <c:axId val="830534176"/>
        <c:scaling>
          <c:orientation val="minMax"/>
        </c:scaling>
        <c:delete val="1"/>
        <c:axPos val="b"/>
        <c:numFmt formatCode="General" sourceLinked="1"/>
        <c:majorTickMark val="none"/>
        <c:minorTickMark val="none"/>
        <c:tickLblPos val="nextTo"/>
        <c:crossAx val="8283953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Feuil1!$G$100</c:f>
              <c:strCache>
                <c:ptCount val="1"/>
                <c:pt idx="0">
                  <c:v>Customers</c:v>
                </c:pt>
              </c:strCache>
            </c:strRef>
          </c:tx>
          <c:spPr>
            <a:solidFill>
              <a:srgbClr val="0070C0"/>
            </a:solidFill>
            <a:ln>
              <a:noFill/>
            </a:ln>
            <a:effectLst/>
          </c:spPr>
          <c:invertIfNegative val="0"/>
          <c:dLbls>
            <c:dLbl>
              <c:idx val="4"/>
              <c:layout>
                <c:manualLayout>
                  <c:x val="0"/>
                  <c:y val="0.1084220716360116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0B-4CDB-86AB-450EAF1E00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Feuil1!$F$101:$F$106</c:f>
              <c:strCache>
                <c:ptCount val="6"/>
                <c:pt idx="0">
                  <c:v>YEAR 0</c:v>
                </c:pt>
                <c:pt idx="1">
                  <c:v>YEAR 1</c:v>
                </c:pt>
                <c:pt idx="2">
                  <c:v>YEAR 2</c:v>
                </c:pt>
                <c:pt idx="3">
                  <c:v>YEAR 3</c:v>
                </c:pt>
                <c:pt idx="4">
                  <c:v>YEAR 4</c:v>
                </c:pt>
                <c:pt idx="5">
                  <c:v>YEAR 5</c:v>
                </c:pt>
              </c:strCache>
            </c:strRef>
          </c:cat>
          <c:val>
            <c:numRef>
              <c:f>Feuil1!$G$101:$G$106</c:f>
              <c:numCache>
                <c:formatCode>#,##0.0</c:formatCode>
                <c:ptCount val="6"/>
                <c:pt idx="0">
                  <c:v>0</c:v>
                </c:pt>
                <c:pt idx="1">
                  <c:v>8.3699999999999997E-2</c:v>
                </c:pt>
                <c:pt idx="2">
                  <c:v>0.47</c:v>
                </c:pt>
                <c:pt idx="3">
                  <c:v>1</c:v>
                </c:pt>
                <c:pt idx="4">
                  <c:v>3</c:v>
                </c:pt>
                <c:pt idx="5">
                  <c:v>4.2</c:v>
                </c:pt>
              </c:numCache>
            </c:numRef>
          </c:val>
          <c:extLst>
            <c:ext xmlns:c16="http://schemas.microsoft.com/office/drawing/2014/chart" uri="{C3380CC4-5D6E-409C-BE32-E72D297353CC}">
              <c16:uniqueId val="{00000001-830B-4CDB-86AB-450EAF1E0008}"/>
            </c:ext>
          </c:extLst>
        </c:ser>
        <c:dLbls>
          <c:showLegendKey val="0"/>
          <c:showVal val="0"/>
          <c:showCatName val="0"/>
          <c:showSerName val="0"/>
          <c:showPercent val="0"/>
          <c:showBubbleSize val="0"/>
        </c:dLbls>
        <c:gapWidth val="219"/>
        <c:axId val="830534176"/>
        <c:axId val="828395376"/>
      </c:barChart>
      <c:lineChart>
        <c:grouping val="standard"/>
        <c:varyColors val="0"/>
        <c:ser>
          <c:idx val="1"/>
          <c:order val="1"/>
          <c:tx>
            <c:strRef>
              <c:f>Feuil1!$H$100</c:f>
              <c:strCache>
                <c:ptCount val="1"/>
                <c:pt idx="0">
                  <c:v>Net Revenues</c:v>
                </c:pt>
              </c:strCache>
            </c:strRef>
          </c:tx>
          <c:spPr>
            <a:ln w="28575" cap="rnd">
              <a:solidFill>
                <a:schemeClr val="accent1">
                  <a:lumMod val="75000"/>
                </a:schemeClr>
              </a:solidFill>
              <a:round/>
            </a:ln>
            <a:effectLst/>
          </c:spPr>
          <c:marker>
            <c:symbol val="circle"/>
            <c:size val="5"/>
            <c:spPr>
              <a:solidFill>
                <a:schemeClr val="accent2"/>
              </a:solidFill>
              <a:ln w="9525">
                <a:solidFill>
                  <a:schemeClr val="accent1">
                    <a:lumMod val="75000"/>
                  </a:schemeClr>
                </a:solidFill>
              </a:ln>
              <a:effectLst/>
            </c:spPr>
          </c:marker>
          <c:dLbls>
            <c:dLbl>
              <c:idx val="2"/>
              <c:layout>
                <c:manualLayout>
                  <c:x val="0"/>
                  <c:y val="-2.323330106485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0B-4CDB-86AB-450EAF1E0008}"/>
                </c:ext>
              </c:extLst>
            </c:dLbl>
            <c:dLbl>
              <c:idx val="3"/>
              <c:layout>
                <c:manualLayout>
                  <c:x val="-7.2683222289521504E-3"/>
                  <c:y val="2.323330106485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0B-4CDB-86AB-450EAF1E0008}"/>
                </c:ext>
              </c:extLst>
            </c:dLbl>
            <c:dLbl>
              <c:idx val="4"/>
              <c:layout>
                <c:manualLayout>
                  <c:x val="1.45366444579041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0B-4CDB-86AB-450EAF1E00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Feuil1!$F$101:$F$106</c:f>
              <c:strCache>
                <c:ptCount val="6"/>
                <c:pt idx="0">
                  <c:v>YEAR 0</c:v>
                </c:pt>
                <c:pt idx="1">
                  <c:v>YEAR 1</c:v>
                </c:pt>
                <c:pt idx="2">
                  <c:v>YEAR 2</c:v>
                </c:pt>
                <c:pt idx="3">
                  <c:v>YEAR 3</c:v>
                </c:pt>
                <c:pt idx="4">
                  <c:v>YEAR 4</c:v>
                </c:pt>
                <c:pt idx="5">
                  <c:v>YEAR 5</c:v>
                </c:pt>
              </c:strCache>
            </c:strRef>
          </c:cat>
          <c:val>
            <c:numRef>
              <c:f>Feuil1!$H$101:$H$106</c:f>
              <c:numCache>
                <c:formatCode>[$£-809]#,##0.0</c:formatCode>
                <c:ptCount val="6"/>
                <c:pt idx="0">
                  <c:v>0</c:v>
                </c:pt>
                <c:pt idx="1">
                  <c:v>0</c:v>
                </c:pt>
                <c:pt idx="2">
                  <c:v>0.112</c:v>
                </c:pt>
                <c:pt idx="3">
                  <c:v>2</c:v>
                </c:pt>
                <c:pt idx="4">
                  <c:v>9.1579999999999995</c:v>
                </c:pt>
                <c:pt idx="5">
                  <c:v>35.700000000000003</c:v>
                </c:pt>
              </c:numCache>
            </c:numRef>
          </c:val>
          <c:smooth val="0"/>
          <c:extLst>
            <c:ext xmlns:c16="http://schemas.microsoft.com/office/drawing/2014/chart" uri="{C3380CC4-5D6E-409C-BE32-E72D297353CC}">
              <c16:uniqueId val="{00000005-830B-4CDB-86AB-450EAF1E0008}"/>
            </c:ext>
          </c:extLst>
        </c:ser>
        <c:ser>
          <c:idx val="2"/>
          <c:order val="2"/>
          <c:tx>
            <c:strRef>
              <c:f>Feuil1!$I$100</c:f>
              <c:strCache>
                <c:ptCount val="1"/>
                <c:pt idx="0">
                  <c:v>Pre-tax Profits</c:v>
                </c:pt>
              </c:strCache>
            </c:strRef>
          </c:tx>
          <c:spPr>
            <a:ln w="28575" cap="rnd">
              <a:solidFill>
                <a:schemeClr val="bg2"/>
              </a:solidFill>
              <a:round/>
            </a:ln>
            <a:effectLst/>
          </c:spPr>
          <c:marker>
            <c:symbol val="circle"/>
            <c:size val="5"/>
            <c:spPr>
              <a:solidFill>
                <a:srgbClr val="FF0000"/>
              </a:solidFill>
              <a:ln w="9525">
                <a:solidFill>
                  <a:schemeClr val="bg2"/>
                </a:solidFill>
              </a:ln>
              <a:effectLst/>
            </c:spPr>
          </c:marker>
          <c:dPt>
            <c:idx val="1"/>
            <c:marker>
              <c:symbol val="circle"/>
              <c:size val="5"/>
              <c:spPr>
                <a:solidFill>
                  <a:srgbClr val="FF0000"/>
                </a:solidFill>
                <a:ln w="9525">
                  <a:solidFill>
                    <a:schemeClr val="bg2"/>
                  </a:solidFill>
                </a:ln>
                <a:effectLst/>
              </c:spPr>
            </c:marker>
            <c:bubble3D val="0"/>
            <c:spPr>
              <a:ln w="28575" cap="rnd">
                <a:solidFill>
                  <a:srgbClr val="FF0000"/>
                </a:solidFill>
                <a:round/>
              </a:ln>
              <a:effectLst/>
            </c:spPr>
            <c:extLst>
              <c:ext xmlns:c16="http://schemas.microsoft.com/office/drawing/2014/chart" uri="{C3380CC4-5D6E-409C-BE32-E72D297353CC}">
                <c16:uniqueId val="{00000007-830B-4CDB-86AB-450EAF1E0008}"/>
              </c:ext>
            </c:extLst>
          </c:dPt>
          <c:dPt>
            <c:idx val="2"/>
            <c:marker>
              <c:symbol val="circle"/>
              <c:size val="5"/>
              <c:spPr>
                <a:solidFill>
                  <a:srgbClr val="FF0000"/>
                </a:solidFill>
                <a:ln w="9525">
                  <a:solidFill>
                    <a:schemeClr val="bg2"/>
                  </a:solidFill>
                </a:ln>
                <a:effectLst/>
              </c:spPr>
            </c:marker>
            <c:bubble3D val="0"/>
            <c:spPr>
              <a:ln w="28575" cap="rnd">
                <a:solidFill>
                  <a:srgbClr val="FF0000"/>
                </a:solidFill>
                <a:round/>
              </a:ln>
              <a:effectLst/>
            </c:spPr>
            <c:extLst>
              <c:ext xmlns:c16="http://schemas.microsoft.com/office/drawing/2014/chart" uri="{C3380CC4-5D6E-409C-BE32-E72D297353CC}">
                <c16:uniqueId val="{00000003-58DA-4891-96A0-8AEE3C360ADB}"/>
              </c:ext>
            </c:extLst>
          </c:dPt>
          <c:dPt>
            <c:idx val="3"/>
            <c:marker>
              <c:symbol val="circle"/>
              <c:size val="5"/>
              <c:spPr>
                <a:solidFill>
                  <a:srgbClr val="FF0000"/>
                </a:solidFill>
                <a:ln w="9525">
                  <a:solidFill>
                    <a:schemeClr val="bg2"/>
                  </a:solidFill>
                </a:ln>
                <a:effectLst/>
              </c:spPr>
            </c:marker>
            <c:bubble3D val="0"/>
            <c:spPr>
              <a:ln w="28575" cap="rnd">
                <a:solidFill>
                  <a:srgbClr val="FF0000"/>
                </a:solidFill>
                <a:round/>
              </a:ln>
              <a:effectLst/>
            </c:spPr>
            <c:extLst>
              <c:ext xmlns:c16="http://schemas.microsoft.com/office/drawing/2014/chart" uri="{C3380CC4-5D6E-409C-BE32-E72D297353CC}">
                <c16:uniqueId val="{00000000-58DA-4891-96A0-8AEE3C360ADB}"/>
              </c:ext>
            </c:extLst>
          </c:dPt>
          <c:dPt>
            <c:idx val="4"/>
            <c:marker>
              <c:symbol val="circle"/>
              <c:size val="5"/>
              <c:spPr>
                <a:solidFill>
                  <a:srgbClr val="FF0000"/>
                </a:solidFill>
                <a:ln w="9525">
                  <a:solidFill>
                    <a:schemeClr val="bg2"/>
                  </a:solidFill>
                </a:ln>
                <a:effectLst/>
              </c:spPr>
            </c:marker>
            <c:bubble3D val="0"/>
            <c:spPr>
              <a:ln w="28575" cap="rnd">
                <a:solidFill>
                  <a:srgbClr val="FF0000"/>
                </a:solidFill>
                <a:round/>
              </a:ln>
              <a:effectLst/>
            </c:spPr>
            <c:extLst>
              <c:ext xmlns:c16="http://schemas.microsoft.com/office/drawing/2014/chart" uri="{C3380CC4-5D6E-409C-BE32-E72D297353CC}">
                <c16:uniqueId val="{00000001-58DA-4891-96A0-8AEE3C360ADB}"/>
              </c:ext>
            </c:extLst>
          </c:dPt>
          <c:dPt>
            <c:idx val="5"/>
            <c:marker>
              <c:symbol val="circle"/>
              <c:size val="5"/>
              <c:spPr>
                <a:solidFill>
                  <a:srgbClr val="FF0000"/>
                </a:solidFill>
                <a:ln w="9525">
                  <a:solidFill>
                    <a:schemeClr val="bg2"/>
                  </a:solidFill>
                </a:ln>
                <a:effectLst/>
              </c:spPr>
            </c:marker>
            <c:bubble3D val="0"/>
            <c:spPr>
              <a:ln w="28575" cap="rnd">
                <a:solidFill>
                  <a:srgbClr val="FF0000"/>
                </a:solidFill>
                <a:round/>
              </a:ln>
              <a:effectLst/>
            </c:spPr>
            <c:extLst>
              <c:ext xmlns:c16="http://schemas.microsoft.com/office/drawing/2014/chart" uri="{C3380CC4-5D6E-409C-BE32-E72D297353CC}">
                <c16:uniqueId val="{00000002-58DA-4891-96A0-8AEE3C360ADB}"/>
              </c:ext>
            </c:extLst>
          </c:dPt>
          <c:dLbls>
            <c:dLbl>
              <c:idx val="0"/>
              <c:delete val="1"/>
              <c:extLst>
                <c:ext xmlns:c15="http://schemas.microsoft.com/office/drawing/2012/chart" uri="{CE6537A1-D6FC-4f65-9D91-7224C49458BB}"/>
                <c:ext xmlns:c16="http://schemas.microsoft.com/office/drawing/2014/chart" uri="{C3380CC4-5D6E-409C-BE32-E72D297353CC}">
                  <c16:uniqueId val="{00000006-830B-4CDB-86AB-450EAF1E0008}"/>
                </c:ext>
              </c:extLst>
            </c:dLbl>
            <c:dLbl>
              <c:idx val="1"/>
              <c:layout>
                <c:manualLayout>
                  <c:x val="-3.8764385221078092E-2"/>
                  <c:y val="3.8722168441432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0B-4CDB-86AB-450EAF1E00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Feuil1!$F$101:$F$106</c:f>
              <c:strCache>
                <c:ptCount val="6"/>
                <c:pt idx="0">
                  <c:v>YEAR 0</c:v>
                </c:pt>
                <c:pt idx="1">
                  <c:v>YEAR 1</c:v>
                </c:pt>
                <c:pt idx="2">
                  <c:v>YEAR 2</c:v>
                </c:pt>
                <c:pt idx="3">
                  <c:v>YEAR 3</c:v>
                </c:pt>
                <c:pt idx="4">
                  <c:v>YEAR 4</c:v>
                </c:pt>
                <c:pt idx="5">
                  <c:v>YEAR 5</c:v>
                </c:pt>
              </c:strCache>
            </c:strRef>
          </c:cat>
          <c:val>
            <c:numRef>
              <c:f>Feuil1!$I$101:$I$106</c:f>
              <c:numCache>
                <c:formatCode>[$£-809]#,##0.0</c:formatCode>
                <c:ptCount val="6"/>
                <c:pt idx="0">
                  <c:v>0</c:v>
                </c:pt>
                <c:pt idx="1">
                  <c:v>-1.6859999999999999</c:v>
                </c:pt>
                <c:pt idx="2">
                  <c:v>-7.9269999999999996</c:v>
                </c:pt>
                <c:pt idx="3">
                  <c:v>-33.076000000000001</c:v>
                </c:pt>
                <c:pt idx="4">
                  <c:v>-50.76</c:v>
                </c:pt>
                <c:pt idx="5">
                  <c:v>-115.471</c:v>
                </c:pt>
              </c:numCache>
            </c:numRef>
          </c:val>
          <c:smooth val="0"/>
          <c:extLst>
            <c:ext xmlns:c16="http://schemas.microsoft.com/office/drawing/2014/chart" uri="{C3380CC4-5D6E-409C-BE32-E72D297353CC}">
              <c16:uniqueId val="{00000008-830B-4CDB-86AB-450EAF1E0008}"/>
            </c:ext>
          </c:extLst>
        </c:ser>
        <c:dLbls>
          <c:showLegendKey val="0"/>
          <c:showVal val="0"/>
          <c:showCatName val="0"/>
          <c:showSerName val="0"/>
          <c:showPercent val="0"/>
          <c:showBubbleSize val="0"/>
        </c:dLbls>
        <c:marker val="1"/>
        <c:smooth val="0"/>
        <c:axId val="710072576"/>
        <c:axId val="710072904"/>
      </c:lineChart>
      <c:valAx>
        <c:axId val="710072904"/>
        <c:scaling>
          <c:orientation val="minMax"/>
          <c:max val="90"/>
          <c:min val="-120"/>
        </c:scaling>
        <c:delete val="0"/>
        <c:axPos val="r"/>
        <c:numFmt formatCode="[$£-809]#,##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0072576"/>
        <c:crosses val="max"/>
        <c:crossBetween val="between"/>
      </c:valAx>
      <c:catAx>
        <c:axId val="710072576"/>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0072904"/>
        <c:crosses val="autoZero"/>
        <c:auto val="1"/>
        <c:lblAlgn val="ctr"/>
        <c:lblOffset val="100"/>
        <c:noMultiLvlLbl val="0"/>
      </c:catAx>
      <c:valAx>
        <c:axId val="828395376"/>
        <c:scaling>
          <c:orientation val="minMax"/>
          <c:max val="14"/>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0534176"/>
        <c:crosses val="autoZero"/>
        <c:crossBetween val="between"/>
      </c:valAx>
      <c:catAx>
        <c:axId val="830534176"/>
        <c:scaling>
          <c:orientation val="minMax"/>
        </c:scaling>
        <c:delete val="1"/>
        <c:axPos val="b"/>
        <c:numFmt formatCode="General" sourceLinked="1"/>
        <c:majorTickMark val="none"/>
        <c:minorTickMark val="none"/>
        <c:tickLblPos val="nextTo"/>
        <c:crossAx val="8283953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7.png"/></Relationships>
</file>

<file path=ppt/drawings/_rels/drawing7.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cdr:x>
      <cdr:y>0</cdr:y>
    </cdr:from>
    <cdr:to>
      <cdr:x>0.52528</cdr:x>
      <cdr:y>0.11785</cdr:y>
    </cdr:to>
    <cdr:pic>
      <cdr:nvPicPr>
        <cdr:cNvPr id="4" name="chart">
          <a:extLst xmlns:a="http://schemas.openxmlformats.org/drawingml/2006/main">
            <a:ext uri="{FF2B5EF4-FFF2-40B4-BE49-F238E27FC236}">
              <a16:creationId xmlns:a16="http://schemas.microsoft.com/office/drawing/2014/main" id="{068FB298-0CEA-4D64-9B20-0AE35839610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42820" cy="298882"/>
        </a:xfrm>
        <a:prstGeom xmlns:a="http://schemas.openxmlformats.org/drawingml/2006/main" prst="rect">
          <a:avLst/>
        </a:prstGeom>
      </cdr:spPr>
    </cdr:pic>
  </cdr:relSizeAnchor>
  <cdr:relSizeAnchor xmlns:cdr="http://schemas.openxmlformats.org/drawingml/2006/chartDrawing">
    <cdr:from>
      <cdr:x>0.11941</cdr:x>
      <cdr:y>0.71848</cdr:y>
    </cdr:from>
    <cdr:to>
      <cdr:x>0.89334</cdr:x>
      <cdr:y>0.97713</cdr:y>
    </cdr:to>
    <cdr:sp macro="" textlink="">
      <cdr:nvSpPr>
        <cdr:cNvPr id="2" name="ZoneTexte 1">
          <a:extLst xmlns:a="http://schemas.openxmlformats.org/drawingml/2006/main">
            <a:ext uri="{FF2B5EF4-FFF2-40B4-BE49-F238E27FC236}">
              <a16:creationId xmlns:a16="http://schemas.microsoft.com/office/drawing/2014/main" id="{78CBCEF5-8647-4827-848A-6E1854C0FF62}"/>
            </a:ext>
          </a:extLst>
        </cdr:cNvPr>
        <cdr:cNvSpPr txBox="1"/>
      </cdr:nvSpPr>
      <cdr:spPr>
        <a:xfrm xmlns:a="http://schemas.openxmlformats.org/drawingml/2006/main">
          <a:off x="350714" y="1822123"/>
          <a:ext cx="2273139" cy="655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b="1" dirty="0" err="1"/>
            <a:t>Number</a:t>
          </a:r>
          <a:r>
            <a:rPr lang="fr-FR" sz="1800" b="1" dirty="0"/>
            <a:t> of </a:t>
          </a:r>
          <a:r>
            <a:rPr lang="fr-FR" sz="1800" b="1" dirty="0" err="1"/>
            <a:t>Customers</a:t>
          </a:r>
          <a:r>
            <a:rPr lang="fr-FR" sz="1800" b="1" dirty="0"/>
            <a:t> </a:t>
          </a:r>
        </a:p>
        <a:p xmlns:a="http://schemas.openxmlformats.org/drawingml/2006/main">
          <a:pPr algn="ctr"/>
          <a:r>
            <a:rPr lang="fr-FR" sz="1600" b="1" dirty="0"/>
            <a:t>+3,7m change</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0.75394</cdr:x>
      <cdr:y>0</cdr:y>
    </cdr:from>
    <cdr:to>
      <cdr:x>1</cdr:x>
      <cdr:y>0.10755</cdr:y>
    </cdr:to>
    <cdr:sp macro="" textlink="">
      <cdr:nvSpPr>
        <cdr:cNvPr id="2" name="ZoneTexte 4">
          <a:extLst xmlns:a="http://schemas.openxmlformats.org/drawingml/2006/main">
            <a:ext uri="{FF2B5EF4-FFF2-40B4-BE49-F238E27FC236}">
              <a16:creationId xmlns:a16="http://schemas.microsoft.com/office/drawing/2014/main" id="{552AA87D-0D33-4570-AFE2-2FA4E24B05D1}"/>
            </a:ext>
          </a:extLst>
        </cdr:cNvPr>
        <cdr:cNvSpPr txBox="1"/>
      </cdr:nvSpPr>
      <cdr:spPr>
        <a:xfrm xmlns:a="http://schemas.openxmlformats.org/drawingml/2006/main">
          <a:off x="3442196" y="0"/>
          <a:ext cx="1123414" cy="30777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t>(£ </a:t>
          </a:r>
          <a:r>
            <a:rPr lang="fr-FR" sz="1400" b="1" dirty="0"/>
            <a:t>millions</a:t>
          </a:r>
          <a:r>
            <a:rPr lang="en-GB" sz="1400" b="1"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0.45868</cdr:x>
      <cdr:y>0.00098</cdr:y>
    </cdr:from>
    <cdr:to>
      <cdr:x>1</cdr:x>
      <cdr:y>0.10028</cdr:y>
    </cdr:to>
    <cdr:sp macro="" textlink="">
      <cdr:nvSpPr>
        <cdr:cNvPr id="2" name="ZoneTexte 4">
          <a:extLst xmlns:a="http://schemas.openxmlformats.org/drawingml/2006/main">
            <a:ext uri="{FF2B5EF4-FFF2-40B4-BE49-F238E27FC236}">
              <a16:creationId xmlns:a16="http://schemas.microsoft.com/office/drawing/2014/main" id="{552AA87D-0D33-4570-AFE2-2FA4E24B05D1}"/>
            </a:ext>
          </a:extLst>
        </cdr:cNvPr>
        <cdr:cNvSpPr txBox="1"/>
      </cdr:nvSpPr>
      <cdr:spPr>
        <a:xfrm xmlns:a="http://schemas.openxmlformats.org/drawingml/2006/main">
          <a:off x="1772225" y="3023"/>
          <a:ext cx="2091525" cy="30779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t>(£ </a:t>
          </a:r>
          <a:r>
            <a:rPr lang="fr-FR" sz="1400" b="1" dirty="0"/>
            <a:t>millions</a:t>
          </a:r>
          <a:r>
            <a:rPr lang="en-GB" sz="1400" b="1" dirty="0"/>
            <a:t>)</a:t>
          </a:r>
        </a:p>
      </cdr:txBody>
    </cdr:sp>
  </cdr:relSizeAnchor>
  <cdr:relSizeAnchor xmlns:cdr="http://schemas.openxmlformats.org/drawingml/2006/chartDrawing">
    <cdr:from>
      <cdr:x>0.17127</cdr:x>
      <cdr:y>0.07359</cdr:y>
    </cdr:from>
    <cdr:to>
      <cdr:x>0.43002</cdr:x>
      <cdr:y>0.19635</cdr:y>
    </cdr:to>
    <cdr:sp macro="" textlink="">
      <cdr:nvSpPr>
        <cdr:cNvPr id="3" name="ZoneTexte 23">
          <a:extLst xmlns:a="http://schemas.openxmlformats.org/drawingml/2006/main">
            <a:ext uri="{FF2B5EF4-FFF2-40B4-BE49-F238E27FC236}">
              <a16:creationId xmlns:a16="http://schemas.microsoft.com/office/drawing/2014/main" id="{E4A2A8E5-00BD-4340-8050-6D7956B004D4}"/>
            </a:ext>
          </a:extLst>
        </cdr:cNvPr>
        <cdr:cNvSpPr txBox="1"/>
      </cdr:nvSpPr>
      <cdr:spPr>
        <a:xfrm xmlns:a="http://schemas.openxmlformats.org/drawingml/2006/main">
          <a:off x="781952" y="210600"/>
          <a:ext cx="1181352" cy="35131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800" b="1" dirty="0"/>
            <a:t>+240% </a:t>
          </a:r>
          <a:endParaRPr lang="en-GB" b="1" dirty="0"/>
        </a:p>
      </cdr:txBody>
    </cdr:sp>
  </cdr:relSizeAnchor>
  <cdr:relSizeAnchor xmlns:cdr="http://schemas.openxmlformats.org/drawingml/2006/chartDrawing">
    <cdr:from>
      <cdr:x>0.39582</cdr:x>
      <cdr:y>0.64278</cdr:y>
    </cdr:from>
    <cdr:to>
      <cdr:x>0.73012</cdr:x>
      <cdr:y>0.85288</cdr:y>
    </cdr:to>
    <cdr:cxnSp macro="">
      <cdr:nvCxnSpPr>
        <cdr:cNvPr id="4" name="Connecteur : en angle 3">
          <a:extLst xmlns:a="http://schemas.openxmlformats.org/drawingml/2006/main">
            <a:ext uri="{FF2B5EF4-FFF2-40B4-BE49-F238E27FC236}">
              <a16:creationId xmlns:a16="http://schemas.microsoft.com/office/drawing/2014/main" id="{94481D26-13AD-407F-9A69-B21650CE4970}"/>
            </a:ext>
          </a:extLst>
        </cdr:cNvPr>
        <cdr:cNvCxnSpPr/>
      </cdr:nvCxnSpPr>
      <cdr:spPr>
        <a:xfrm xmlns:a="http://schemas.openxmlformats.org/drawingml/2006/main">
          <a:off x="1529347" y="1992351"/>
          <a:ext cx="1291650" cy="651240"/>
        </a:xfrm>
        <a:prstGeom xmlns:a="http://schemas.openxmlformats.org/drawingml/2006/main" prst="bentConnector3">
          <a:avLst>
            <a:gd name="adj1" fmla="val -1436"/>
          </a:avLst>
        </a:prstGeom>
        <a:ln xmlns:a="http://schemas.openxmlformats.org/drawingml/2006/main" w="28575">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0.40071</cdr:x>
      <cdr:y>0.725</cdr:y>
    </cdr:from>
    <cdr:to>
      <cdr:x>0.65946</cdr:x>
      <cdr:y>0.84776</cdr:y>
    </cdr:to>
    <cdr:sp macro="" textlink="">
      <cdr:nvSpPr>
        <cdr:cNvPr id="5" name="ZoneTexte 23">
          <a:extLst xmlns:a="http://schemas.openxmlformats.org/drawingml/2006/main">
            <a:ext uri="{FF2B5EF4-FFF2-40B4-BE49-F238E27FC236}">
              <a16:creationId xmlns:a16="http://schemas.microsoft.com/office/drawing/2014/main" id="{BCF1A089-473E-4310-B138-0FC4BE102B36}"/>
            </a:ext>
          </a:extLst>
        </cdr:cNvPr>
        <cdr:cNvSpPr txBox="1"/>
      </cdr:nvSpPr>
      <cdr:spPr>
        <a:xfrm xmlns:a="http://schemas.openxmlformats.org/drawingml/2006/main">
          <a:off x="1548260" y="2247220"/>
          <a:ext cx="999745" cy="38050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800" b="1" dirty="0">
              <a:solidFill>
                <a:srgbClr val="FF0000"/>
              </a:solidFill>
            </a:rPr>
            <a:t>+</a:t>
          </a:r>
          <a:r>
            <a:rPr lang="en-GB" b="1" dirty="0">
              <a:solidFill>
                <a:srgbClr val="FF0000"/>
              </a:solidFill>
            </a:rPr>
            <a:t>128</a:t>
          </a:r>
          <a:r>
            <a:rPr lang="en-GB" sz="1800" b="1" dirty="0">
              <a:solidFill>
                <a:srgbClr val="FF0000"/>
              </a:solidFill>
            </a:rPr>
            <a:t>% </a:t>
          </a:r>
          <a:endParaRPr lang="en-GB"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0.11941</cdr:x>
      <cdr:y>0.71848</cdr:y>
    </cdr:from>
    <cdr:to>
      <cdr:x>0.89334</cdr:x>
      <cdr:y>0.97713</cdr:y>
    </cdr:to>
    <cdr:sp macro="" textlink="">
      <cdr:nvSpPr>
        <cdr:cNvPr id="2" name="ZoneTexte 1">
          <a:extLst xmlns:a="http://schemas.openxmlformats.org/drawingml/2006/main">
            <a:ext uri="{FF2B5EF4-FFF2-40B4-BE49-F238E27FC236}">
              <a16:creationId xmlns:a16="http://schemas.microsoft.com/office/drawing/2014/main" id="{78CBCEF5-8647-4827-848A-6E1854C0FF62}"/>
            </a:ext>
          </a:extLst>
        </cdr:cNvPr>
        <cdr:cNvSpPr txBox="1"/>
      </cdr:nvSpPr>
      <cdr:spPr>
        <a:xfrm xmlns:a="http://schemas.openxmlformats.org/drawingml/2006/main">
          <a:off x="350714" y="1822123"/>
          <a:ext cx="2273139" cy="655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b="1" dirty="0"/>
            <a:t>Customer Deposits</a:t>
          </a:r>
        </a:p>
        <a:p xmlns:a="http://schemas.openxmlformats.org/drawingml/2006/main">
          <a:pPr algn="ctr"/>
          <a:r>
            <a:rPr lang="fr-FR" sz="1600" b="1" dirty="0"/>
            <a:t>+</a:t>
          </a:r>
          <a:r>
            <a:rPr lang="en-GB" sz="1600" b="1" dirty="0"/>
            <a:t>£</a:t>
          </a:r>
          <a:r>
            <a:rPr lang="fr-FR" sz="1600" b="1" dirty="0"/>
            <a:t>1,4 bn change</a:t>
          </a:r>
          <a:endParaRPr lang="en-GB" sz="1600" b="1" dirty="0"/>
        </a:p>
      </cdr:txBody>
    </cdr:sp>
  </cdr:relSizeAnchor>
  <cdr:relSizeAnchor xmlns:cdr="http://schemas.openxmlformats.org/drawingml/2006/chartDrawing">
    <cdr:from>
      <cdr:x>0</cdr:x>
      <cdr:y>0.00731</cdr:y>
    </cdr:from>
    <cdr:to>
      <cdr:x>0.59212</cdr:x>
      <cdr:y>0.36787</cdr:y>
    </cdr:to>
    <cdr:sp macro="" textlink="">
      <cdr:nvSpPr>
        <cdr:cNvPr id="3" name="ZoneTexte 2">
          <a:extLst xmlns:a="http://schemas.openxmlformats.org/drawingml/2006/main">
            <a:ext uri="{FF2B5EF4-FFF2-40B4-BE49-F238E27FC236}">
              <a16:creationId xmlns:a16="http://schemas.microsoft.com/office/drawing/2014/main" id="{91FBBB6C-411E-4668-B869-59B3D6F81A45}"/>
            </a:ext>
          </a:extLst>
        </cdr:cNvPr>
        <cdr:cNvSpPr txBox="1"/>
      </cdr:nvSpPr>
      <cdr:spPr>
        <a:xfrm xmlns:a="http://schemas.openxmlformats.org/drawingml/2006/main">
          <a:off x="0" y="18535"/>
          <a:ext cx="17391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300" b="1" dirty="0"/>
            <a:t>(£ billions) Fy</a:t>
          </a:r>
          <a:r>
            <a:rPr lang="fr-FR" sz="1300" b="1" dirty="0"/>
            <a:t>,</a:t>
          </a:r>
          <a:r>
            <a:rPr lang="en-GB" sz="1300" b="1" dirty="0"/>
            <a:t> 2019</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0.52528</cdr:x>
      <cdr:y>0.11785</cdr:y>
    </cdr:to>
    <cdr:pic>
      <cdr:nvPicPr>
        <cdr:cNvPr id="4" name="chart">
          <a:extLst xmlns:a="http://schemas.openxmlformats.org/drawingml/2006/main">
            <a:ext uri="{FF2B5EF4-FFF2-40B4-BE49-F238E27FC236}">
              <a16:creationId xmlns:a16="http://schemas.microsoft.com/office/drawing/2014/main" id="{068FB298-0CEA-4D64-9B20-0AE35839610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42820" cy="298882"/>
        </a:xfrm>
        <a:prstGeom xmlns:a="http://schemas.openxmlformats.org/drawingml/2006/main" prst="rect">
          <a:avLst/>
        </a:prstGeom>
      </cdr:spPr>
    </cdr:pic>
  </cdr:relSizeAnchor>
  <cdr:relSizeAnchor xmlns:cdr="http://schemas.openxmlformats.org/drawingml/2006/chartDrawing">
    <cdr:from>
      <cdr:x>0.11941</cdr:x>
      <cdr:y>0.71848</cdr:y>
    </cdr:from>
    <cdr:to>
      <cdr:x>0.89334</cdr:x>
      <cdr:y>0.97713</cdr:y>
    </cdr:to>
    <cdr:sp macro="" textlink="">
      <cdr:nvSpPr>
        <cdr:cNvPr id="2" name="ZoneTexte 1">
          <a:extLst xmlns:a="http://schemas.openxmlformats.org/drawingml/2006/main">
            <a:ext uri="{FF2B5EF4-FFF2-40B4-BE49-F238E27FC236}">
              <a16:creationId xmlns:a16="http://schemas.microsoft.com/office/drawing/2014/main" id="{78CBCEF5-8647-4827-848A-6E1854C0FF62}"/>
            </a:ext>
          </a:extLst>
        </cdr:cNvPr>
        <cdr:cNvSpPr txBox="1"/>
      </cdr:nvSpPr>
      <cdr:spPr>
        <a:xfrm xmlns:a="http://schemas.openxmlformats.org/drawingml/2006/main">
          <a:off x="350714" y="1822123"/>
          <a:ext cx="2273139" cy="655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b="1" dirty="0" err="1"/>
            <a:t>Number</a:t>
          </a:r>
          <a:r>
            <a:rPr lang="fr-FR" sz="1800" b="1" dirty="0"/>
            <a:t> of </a:t>
          </a:r>
          <a:r>
            <a:rPr lang="fr-FR" sz="1800" b="1" dirty="0" err="1"/>
            <a:t>Customers</a:t>
          </a:r>
          <a:r>
            <a:rPr lang="fr-FR" sz="1800" b="1" dirty="0"/>
            <a:t> </a:t>
          </a:r>
        </a:p>
        <a:p xmlns:a="http://schemas.openxmlformats.org/drawingml/2006/main">
          <a:pPr algn="ctr"/>
          <a:r>
            <a:rPr lang="fr-FR" sz="1600" b="1" dirty="0"/>
            <a:t>+2,3m change</a:t>
          </a:r>
          <a:endParaRPr lang="en-GB"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0.11941</cdr:x>
      <cdr:y>0.71848</cdr:y>
    </cdr:from>
    <cdr:to>
      <cdr:x>0.89334</cdr:x>
      <cdr:y>0.97713</cdr:y>
    </cdr:to>
    <cdr:sp macro="" textlink="">
      <cdr:nvSpPr>
        <cdr:cNvPr id="2" name="ZoneTexte 1">
          <a:extLst xmlns:a="http://schemas.openxmlformats.org/drawingml/2006/main">
            <a:ext uri="{FF2B5EF4-FFF2-40B4-BE49-F238E27FC236}">
              <a16:creationId xmlns:a16="http://schemas.microsoft.com/office/drawing/2014/main" id="{78CBCEF5-8647-4827-848A-6E1854C0FF62}"/>
            </a:ext>
          </a:extLst>
        </cdr:cNvPr>
        <cdr:cNvSpPr txBox="1"/>
      </cdr:nvSpPr>
      <cdr:spPr>
        <a:xfrm xmlns:a="http://schemas.openxmlformats.org/drawingml/2006/main">
          <a:off x="350714" y="1822123"/>
          <a:ext cx="2273139" cy="655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b="1" dirty="0"/>
            <a:t>Customer </a:t>
          </a:r>
          <a:r>
            <a:rPr lang="fr-FR" sz="1800" b="1" dirty="0" err="1"/>
            <a:t>Deposits</a:t>
          </a:r>
          <a:endParaRPr lang="fr-FR" sz="1800" b="1" dirty="0"/>
        </a:p>
        <a:p xmlns:a="http://schemas.openxmlformats.org/drawingml/2006/main">
          <a:pPr algn="ctr"/>
          <a:r>
            <a:rPr lang="fr-FR" sz="1600" b="1" dirty="0"/>
            <a:t>+</a:t>
          </a:r>
          <a:r>
            <a:rPr lang="en-GB" sz="1600" b="1" dirty="0"/>
            <a:t>£</a:t>
          </a:r>
          <a:r>
            <a:rPr lang="fr-FR" sz="1600" b="1" dirty="0"/>
            <a:t>930 m change</a:t>
          </a:r>
          <a:endParaRPr lang="en-GB" sz="1600" b="1" dirty="0"/>
        </a:p>
      </cdr:txBody>
    </cdr:sp>
  </cdr:relSizeAnchor>
  <cdr:relSizeAnchor xmlns:cdr="http://schemas.openxmlformats.org/drawingml/2006/chartDrawing">
    <cdr:from>
      <cdr:x>0</cdr:x>
      <cdr:y>0.00731</cdr:y>
    </cdr:from>
    <cdr:to>
      <cdr:x>0.59212</cdr:x>
      <cdr:y>0.36787</cdr:y>
    </cdr:to>
    <cdr:sp macro="" textlink="">
      <cdr:nvSpPr>
        <cdr:cNvPr id="3" name="ZoneTexte 2">
          <a:extLst xmlns:a="http://schemas.openxmlformats.org/drawingml/2006/main">
            <a:ext uri="{FF2B5EF4-FFF2-40B4-BE49-F238E27FC236}">
              <a16:creationId xmlns:a16="http://schemas.microsoft.com/office/drawing/2014/main" id="{91FBBB6C-411E-4668-B869-59B3D6F81A45}"/>
            </a:ext>
          </a:extLst>
        </cdr:cNvPr>
        <cdr:cNvSpPr txBox="1"/>
      </cdr:nvSpPr>
      <cdr:spPr>
        <a:xfrm xmlns:a="http://schemas.openxmlformats.org/drawingml/2006/main">
          <a:off x="0" y="18535"/>
          <a:ext cx="17391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300" b="1" dirty="0"/>
            <a:t>(£ billions) </a:t>
          </a:r>
          <a:r>
            <a:rPr lang="en-GB" sz="1300" b="1" dirty="0" err="1"/>
            <a:t>Fy</a:t>
          </a:r>
          <a:r>
            <a:rPr lang="fr-FR" sz="1300" b="1" dirty="0"/>
            <a:t>,</a:t>
          </a:r>
          <a:r>
            <a:rPr lang="en-GB" sz="1300" b="1" dirty="0"/>
            <a:t> 2019</a:t>
          </a:r>
        </a:p>
      </cdr:txBody>
    </cdr:sp>
  </cdr:relSizeAnchor>
</c:userShapes>
</file>

<file path=ppt/drawings/drawing7.xml><?xml version="1.0" encoding="utf-8"?>
<c:userShapes xmlns:c="http://schemas.openxmlformats.org/drawingml/2006/chart">
  <cdr:relSizeAnchor xmlns:cdr="http://schemas.openxmlformats.org/drawingml/2006/chartDrawing">
    <cdr:from>
      <cdr:x>0.45779</cdr:x>
      <cdr:y>0.43142</cdr:y>
    </cdr:from>
    <cdr:to>
      <cdr:x>0.49439</cdr:x>
      <cdr:y>0.5167</cdr:y>
    </cdr:to>
    <cdr:pic>
      <cdr:nvPicPr>
        <cdr:cNvPr id="3" name="Image 2">
          <a:extLst xmlns:a="http://schemas.openxmlformats.org/drawingml/2006/main">
            <a:ext uri="{FF2B5EF4-FFF2-40B4-BE49-F238E27FC236}">
              <a16:creationId xmlns:a16="http://schemas.microsoft.com/office/drawing/2014/main" id="{E048A456-3215-4386-90F5-499913C9B36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26104" y="2269812"/>
          <a:ext cx="401835" cy="448677"/>
        </a:xfrm>
        <a:prstGeom xmlns:a="http://schemas.openxmlformats.org/drawingml/2006/main" prst="rect">
          <a:avLst/>
        </a:prstGeom>
      </cdr:spPr>
    </cdr:pic>
  </cdr:relSizeAnchor>
  <cdr:relSizeAnchor xmlns:cdr="http://schemas.openxmlformats.org/drawingml/2006/chartDrawing">
    <cdr:from>
      <cdr:x>0.56788</cdr:x>
      <cdr:y>0.20965</cdr:y>
    </cdr:from>
    <cdr:to>
      <cdr:x>0.60448</cdr:x>
      <cdr:y>0.29493</cdr:y>
    </cdr:to>
    <cdr:pic>
      <cdr:nvPicPr>
        <cdr:cNvPr id="4" name="Image 3">
          <a:extLst xmlns:a="http://schemas.openxmlformats.org/drawingml/2006/main">
            <a:ext uri="{FF2B5EF4-FFF2-40B4-BE49-F238E27FC236}">
              <a16:creationId xmlns:a16="http://schemas.microsoft.com/office/drawing/2014/main" id="{212A3CA4-2C1B-4B2D-8076-6C720D1A941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34773" y="1102993"/>
          <a:ext cx="401835" cy="448677"/>
        </a:xfrm>
        <a:prstGeom xmlns:a="http://schemas.openxmlformats.org/drawingml/2006/main" prst="rect">
          <a:avLst/>
        </a:prstGeom>
      </cdr:spPr>
    </cdr:pic>
  </cdr:relSizeAnchor>
  <cdr:relSizeAnchor xmlns:cdr="http://schemas.openxmlformats.org/drawingml/2006/chartDrawing">
    <cdr:from>
      <cdr:x>0.43726</cdr:x>
      <cdr:y>0.72182</cdr:y>
    </cdr:from>
    <cdr:to>
      <cdr:x>0.4616</cdr:x>
      <cdr:y>0.77724</cdr:y>
    </cdr:to>
    <cdr:sp macro="" textlink="">
      <cdr:nvSpPr>
        <cdr:cNvPr id="5" name="Étoile : 5 branches 4">
          <a:extLst xmlns:a="http://schemas.openxmlformats.org/drawingml/2006/main">
            <a:ext uri="{FF2B5EF4-FFF2-40B4-BE49-F238E27FC236}">
              <a16:creationId xmlns:a16="http://schemas.microsoft.com/office/drawing/2014/main" id="{644A0D59-A640-493A-A11C-746BDA75250E}"/>
            </a:ext>
          </a:extLst>
        </cdr:cNvPr>
        <cdr:cNvSpPr/>
      </cdr:nvSpPr>
      <cdr:spPr>
        <a:xfrm xmlns:a="http://schemas.openxmlformats.org/drawingml/2006/main">
          <a:off x="4800761" y="3797632"/>
          <a:ext cx="267232" cy="291577"/>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0.61854</cdr:x>
      <cdr:y>0.72419</cdr:y>
    </cdr:from>
    <cdr:to>
      <cdr:x>0.64288</cdr:x>
      <cdr:y>0.77961</cdr:y>
    </cdr:to>
    <cdr:sp macro="" textlink="">
      <cdr:nvSpPr>
        <cdr:cNvPr id="6" name="Étoile : 5 branches 5">
          <a:extLst xmlns:a="http://schemas.openxmlformats.org/drawingml/2006/main">
            <a:ext uri="{FF2B5EF4-FFF2-40B4-BE49-F238E27FC236}">
              <a16:creationId xmlns:a16="http://schemas.microsoft.com/office/drawing/2014/main" id="{046CC7F3-800F-48E3-9F6E-2CCF074B2B20}"/>
            </a:ext>
          </a:extLst>
        </cdr:cNvPr>
        <cdr:cNvSpPr/>
      </cdr:nvSpPr>
      <cdr:spPr>
        <a:xfrm xmlns:a="http://schemas.openxmlformats.org/drawingml/2006/main">
          <a:off x="6791002" y="3810136"/>
          <a:ext cx="267231" cy="291577"/>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0.59976</cdr:x>
      <cdr:y>0.62629</cdr:y>
    </cdr:from>
    <cdr:to>
      <cdr:x>0.64386</cdr:x>
      <cdr:y>0.67229</cdr:y>
    </cdr:to>
    <cdr:sp macro="" textlink="">
      <cdr:nvSpPr>
        <cdr:cNvPr id="2" name="ZoneTexte 1">
          <a:extLst xmlns:a="http://schemas.openxmlformats.org/drawingml/2006/main">
            <a:ext uri="{FF2B5EF4-FFF2-40B4-BE49-F238E27FC236}">
              <a16:creationId xmlns:a16="http://schemas.microsoft.com/office/drawing/2014/main" id="{2730CBB0-E83A-4201-9135-4E9B6FD0B296}"/>
            </a:ext>
          </a:extLst>
        </cdr:cNvPr>
        <cdr:cNvSpPr txBox="1"/>
      </cdr:nvSpPr>
      <cdr:spPr>
        <a:xfrm xmlns:a="http://schemas.openxmlformats.org/drawingml/2006/main">
          <a:off x="6584880" y="3295026"/>
          <a:ext cx="484094" cy="242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49422-93FC-4EC9-85FA-22A4C112342A}" type="datetimeFigureOut">
              <a:rPr lang="en-GB" smtClean="0"/>
              <a:t>18/08/2020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B7AF8-DC4F-45B7-807B-78204B7C1F88}" type="slidenum">
              <a:rPr lang="en-GB" smtClean="0"/>
              <a:t>‹N°›</a:t>
            </a:fld>
            <a:endParaRPr lang="en-GB"/>
          </a:p>
        </p:txBody>
      </p:sp>
    </p:spTree>
    <p:extLst>
      <p:ext uri="{BB962C8B-B14F-4D97-AF65-F5344CB8AC3E}">
        <p14:creationId xmlns:p14="http://schemas.microsoft.com/office/powerpoint/2010/main" val="21161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effectLst/>
            </a:endParaRPr>
          </a:p>
        </p:txBody>
      </p:sp>
      <p:sp>
        <p:nvSpPr>
          <p:cNvPr id="5" name="Espace réservé du numéro de diapositive 4">
            <a:extLst>
              <a:ext uri="{FF2B5EF4-FFF2-40B4-BE49-F238E27FC236}">
                <a16:creationId xmlns:a16="http://schemas.microsoft.com/office/drawing/2014/main" id="{A35DE47E-6258-40D6-8221-7AB287E1C33A}"/>
              </a:ext>
            </a:extLst>
          </p:cNvPr>
          <p:cNvSpPr>
            <a:spLocks noGrp="1"/>
          </p:cNvSpPr>
          <p:nvPr>
            <p:ph type="sldNum" sz="quarter" idx="10"/>
          </p:nvPr>
        </p:nvSpPr>
        <p:spPr/>
        <p:txBody>
          <a:bodyPr/>
          <a:lstStyle/>
          <a:p>
            <a:fld id="{49D91E75-12D2-4406-ABB1-CD1B42B49285}" type="slidenum">
              <a:rPr lang="en-US" smtClean="0"/>
              <a:pPr/>
              <a:t>2</a:t>
            </a:fld>
            <a:endParaRPr lang="en-US" dirty="0"/>
          </a:p>
        </p:txBody>
      </p:sp>
    </p:spTree>
    <p:extLst>
      <p:ext uri="{BB962C8B-B14F-4D97-AF65-F5344CB8AC3E}">
        <p14:creationId xmlns:p14="http://schemas.microsoft.com/office/powerpoint/2010/main" val="196948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effectLst/>
            </a:endParaRPr>
          </a:p>
        </p:txBody>
      </p:sp>
      <p:sp>
        <p:nvSpPr>
          <p:cNvPr id="5" name="Espace réservé du numéro de diapositive 4">
            <a:extLst>
              <a:ext uri="{FF2B5EF4-FFF2-40B4-BE49-F238E27FC236}">
                <a16:creationId xmlns:a16="http://schemas.microsoft.com/office/drawing/2014/main" id="{A35DE47E-6258-40D6-8221-7AB287E1C33A}"/>
              </a:ext>
            </a:extLst>
          </p:cNvPr>
          <p:cNvSpPr>
            <a:spLocks noGrp="1"/>
          </p:cNvSpPr>
          <p:nvPr>
            <p:ph type="sldNum" sz="quarter" idx="10"/>
          </p:nvPr>
        </p:nvSpPr>
        <p:spPr/>
        <p:txBody>
          <a:bodyPr/>
          <a:lstStyle/>
          <a:p>
            <a:fld id="{49D91E75-12D2-4406-ABB1-CD1B42B49285}" type="slidenum">
              <a:rPr lang="en-US" smtClean="0"/>
              <a:pPr/>
              <a:t>7</a:t>
            </a:fld>
            <a:endParaRPr lang="en-US" dirty="0"/>
          </a:p>
        </p:txBody>
      </p:sp>
    </p:spTree>
    <p:extLst>
      <p:ext uri="{BB962C8B-B14F-4D97-AF65-F5344CB8AC3E}">
        <p14:creationId xmlns:p14="http://schemas.microsoft.com/office/powerpoint/2010/main" val="159999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effectLst/>
            </a:endParaRPr>
          </a:p>
        </p:txBody>
      </p:sp>
      <p:sp>
        <p:nvSpPr>
          <p:cNvPr id="5" name="Espace réservé du numéro de diapositive 4">
            <a:extLst>
              <a:ext uri="{FF2B5EF4-FFF2-40B4-BE49-F238E27FC236}">
                <a16:creationId xmlns:a16="http://schemas.microsoft.com/office/drawing/2014/main" id="{A35DE47E-6258-40D6-8221-7AB287E1C33A}"/>
              </a:ext>
            </a:extLst>
          </p:cNvPr>
          <p:cNvSpPr>
            <a:spLocks noGrp="1"/>
          </p:cNvSpPr>
          <p:nvPr>
            <p:ph type="sldNum" sz="quarter" idx="10"/>
          </p:nvPr>
        </p:nvSpPr>
        <p:spPr/>
        <p:txBody>
          <a:bodyPr/>
          <a:lstStyle/>
          <a:p>
            <a:fld id="{49D91E75-12D2-4406-ABB1-CD1B42B49285}" type="slidenum">
              <a:rPr lang="en-US" smtClean="0"/>
              <a:pPr/>
              <a:t>8</a:t>
            </a:fld>
            <a:endParaRPr lang="en-US" dirty="0"/>
          </a:p>
        </p:txBody>
      </p:sp>
    </p:spTree>
    <p:extLst>
      <p:ext uri="{BB962C8B-B14F-4D97-AF65-F5344CB8AC3E}">
        <p14:creationId xmlns:p14="http://schemas.microsoft.com/office/powerpoint/2010/main" val="158566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effectLst/>
            </a:endParaRPr>
          </a:p>
        </p:txBody>
      </p:sp>
      <p:sp>
        <p:nvSpPr>
          <p:cNvPr id="5" name="Espace réservé du numéro de diapositive 4">
            <a:extLst>
              <a:ext uri="{FF2B5EF4-FFF2-40B4-BE49-F238E27FC236}">
                <a16:creationId xmlns:a16="http://schemas.microsoft.com/office/drawing/2014/main" id="{A35DE47E-6258-40D6-8221-7AB287E1C33A}"/>
              </a:ext>
            </a:extLst>
          </p:cNvPr>
          <p:cNvSpPr>
            <a:spLocks noGrp="1"/>
          </p:cNvSpPr>
          <p:nvPr>
            <p:ph type="sldNum" sz="quarter" idx="10"/>
          </p:nvPr>
        </p:nvSpPr>
        <p:spPr/>
        <p:txBody>
          <a:bodyPr/>
          <a:lstStyle/>
          <a:p>
            <a:fld id="{49D91E75-12D2-4406-ABB1-CD1B42B49285}" type="slidenum">
              <a:rPr lang="en-US" smtClean="0"/>
              <a:pPr/>
              <a:t>9</a:t>
            </a:fld>
            <a:endParaRPr lang="en-US" dirty="0"/>
          </a:p>
        </p:txBody>
      </p:sp>
    </p:spTree>
    <p:extLst>
      <p:ext uri="{BB962C8B-B14F-4D97-AF65-F5344CB8AC3E}">
        <p14:creationId xmlns:p14="http://schemas.microsoft.com/office/powerpoint/2010/main" val="26005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0A607911-7C2C-4C88-AECE-AA9EC401F3A6}"/>
              </a:ext>
            </a:extLst>
          </p:cNvPr>
          <p:cNvSpPr>
            <a:spLocks noGrp="1"/>
          </p:cNvSpPr>
          <p:nvPr>
            <p:ph type="sldNum" sz="quarter" idx="10"/>
          </p:nvPr>
        </p:nvSpPr>
        <p:spPr/>
        <p:txBody>
          <a:bodyPr/>
          <a:lstStyle/>
          <a:p>
            <a:fld id="{49D91E75-12D2-4406-ABB1-CD1B42B49285}" type="slidenum">
              <a:rPr lang="en-US" smtClean="0"/>
              <a:pPr/>
              <a:t>11</a:t>
            </a:fld>
            <a:endParaRPr lang="en-US" dirty="0"/>
          </a:p>
        </p:txBody>
      </p:sp>
    </p:spTree>
    <p:extLst>
      <p:ext uri="{BB962C8B-B14F-4D97-AF65-F5344CB8AC3E}">
        <p14:creationId xmlns:p14="http://schemas.microsoft.com/office/powerpoint/2010/main" val="172170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9E80CC-982E-41C9-8218-8B21FE9981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BCEBC8EA-CA6D-4DBE-B4C3-56B39C9DB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DFADEB73-1E38-4B96-A551-4D3FF1CE81C4}"/>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5" name="Espace réservé du pied de page 4">
            <a:extLst>
              <a:ext uri="{FF2B5EF4-FFF2-40B4-BE49-F238E27FC236}">
                <a16:creationId xmlns:a16="http://schemas.microsoft.com/office/drawing/2014/main" id="{29DCDC4E-8F06-4068-8200-779DB5404A6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FCE24E7-A604-421A-BC95-C057D5829BB3}"/>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154035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6EAFB-8B40-4D7E-B5C9-99C8414B20D2}"/>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B6F3D305-6B2C-49F0-8CE1-EB1C19CC429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EFEAF6CF-E41F-4776-9AEF-464413288466}"/>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5" name="Espace réservé du pied de page 4">
            <a:extLst>
              <a:ext uri="{FF2B5EF4-FFF2-40B4-BE49-F238E27FC236}">
                <a16:creationId xmlns:a16="http://schemas.microsoft.com/office/drawing/2014/main" id="{47C1C6E1-D01F-4D22-8338-30595A54B5E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29F6EE5-57C5-41E3-B6B1-361C4B461F61}"/>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110822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989394-A587-482A-96EF-0C7B742FD0ED}"/>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27DE93A5-1669-423E-A721-155801AEDF0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0ABD849-A06F-404D-9F2A-8523E0260D0D}"/>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5" name="Espace réservé du pied de page 4">
            <a:extLst>
              <a:ext uri="{FF2B5EF4-FFF2-40B4-BE49-F238E27FC236}">
                <a16:creationId xmlns:a16="http://schemas.microsoft.com/office/drawing/2014/main" id="{63A877C3-EB6E-4342-88D9-885536A38CC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430380E4-62DD-4A25-A306-42F1F496875A}"/>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372503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38747538"/>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9951" y="1949450"/>
            <a:ext cx="10452100" cy="4273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630609"/>
      </p:ext>
    </p:extLst>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179509395"/>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AD86887-FFD9-4F8E-B4C2-811B80D0B8FE}"/>
              </a:ext>
            </a:extLst>
          </p:cNvPr>
          <p:cNvSpPr>
            <a:spLocks noGrp="1"/>
          </p:cNvSpPr>
          <p:nvPr>
            <p:ph type="pic" sz="quarter" idx="12" hasCustomPrompt="1"/>
          </p:nvPr>
        </p:nvSpPr>
        <p:spPr>
          <a:xfrm>
            <a:off x="4330929" y="2385870"/>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FE127335-40F7-46EA-A7ED-B8E630C7E576}"/>
              </a:ext>
            </a:extLst>
          </p:cNvPr>
          <p:cNvSpPr>
            <a:spLocks noGrp="1"/>
          </p:cNvSpPr>
          <p:nvPr>
            <p:ph type="pic" sz="quarter" idx="13" hasCustomPrompt="1"/>
          </p:nvPr>
        </p:nvSpPr>
        <p:spPr>
          <a:xfrm>
            <a:off x="6096000" y="2385870"/>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815019FB-11E6-443C-92A9-BA85658FC9E5}"/>
              </a:ext>
            </a:extLst>
          </p:cNvPr>
          <p:cNvSpPr>
            <a:spLocks noGrp="1"/>
          </p:cNvSpPr>
          <p:nvPr>
            <p:ph type="pic" sz="quarter" idx="14" hasCustomPrompt="1"/>
          </p:nvPr>
        </p:nvSpPr>
        <p:spPr>
          <a:xfrm>
            <a:off x="7861070" y="2385870"/>
            <a:ext cx="1765071" cy="2086263"/>
          </a:xfrm>
          <a:custGeom>
            <a:avLst/>
            <a:gdLst>
              <a:gd name="connsiteX0" fmla="*/ 0 w 3530601"/>
              <a:gd name="connsiteY0" fmla="*/ 0 h 4172525"/>
              <a:gd name="connsiteX1" fmla="*/ 3530601 w 3530601"/>
              <a:gd name="connsiteY1" fmla="*/ 0 h 4172525"/>
              <a:gd name="connsiteX2" fmla="*/ 3530601 w 3530601"/>
              <a:gd name="connsiteY2" fmla="*/ 4172525 h 4172525"/>
              <a:gd name="connsiteX3" fmla="*/ 0 w 3530601"/>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1" h="4172525">
                <a:moveTo>
                  <a:pt x="0" y="0"/>
                </a:moveTo>
                <a:lnTo>
                  <a:pt x="3530601" y="0"/>
                </a:lnTo>
                <a:lnTo>
                  <a:pt x="3530601"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3C2750E5-4774-4FE9-AF6A-283B3A8A0274}"/>
              </a:ext>
            </a:extLst>
          </p:cNvPr>
          <p:cNvSpPr>
            <a:spLocks noGrp="1"/>
          </p:cNvSpPr>
          <p:nvPr>
            <p:ph type="pic" sz="quarter" idx="15" hasCustomPrompt="1"/>
          </p:nvPr>
        </p:nvSpPr>
        <p:spPr>
          <a:xfrm>
            <a:off x="9626139" y="2385870"/>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5426520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34272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1CE75C-4B53-482F-B900-B39D1A1BD04C}"/>
              </a:ext>
            </a:extLst>
          </p:cNvPr>
          <p:cNvSpPr>
            <a:spLocks noGrp="1"/>
          </p:cNvSpPr>
          <p:nvPr>
            <p:ph type="pic" sz="quarter" idx="12" hasCustomPrompt="1"/>
          </p:nvPr>
        </p:nvSpPr>
        <p:spPr>
          <a:xfrm>
            <a:off x="1659431" y="1114425"/>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5CABD729-8A44-43AB-940F-3356FBC756D4}"/>
              </a:ext>
            </a:extLst>
          </p:cNvPr>
          <p:cNvSpPr>
            <a:spLocks noGrp="1"/>
          </p:cNvSpPr>
          <p:nvPr>
            <p:ph type="pic" sz="quarter" idx="13" hasCustomPrompt="1"/>
          </p:nvPr>
        </p:nvSpPr>
        <p:spPr>
          <a:xfrm>
            <a:off x="6811053" y="1114425"/>
            <a:ext cx="1733959" cy="2009775"/>
          </a:xfrm>
          <a:custGeom>
            <a:avLst/>
            <a:gdLst>
              <a:gd name="connsiteX0" fmla="*/ 0 w 3468369"/>
              <a:gd name="connsiteY0" fmla="*/ 0 h 4019550"/>
              <a:gd name="connsiteX1" fmla="*/ 3084179 w 3468369"/>
              <a:gd name="connsiteY1" fmla="*/ 0 h 4019550"/>
              <a:gd name="connsiteX2" fmla="*/ 3468369 w 3468369"/>
              <a:gd name="connsiteY2" fmla="*/ 384189 h 4019550"/>
              <a:gd name="connsiteX3" fmla="*/ 3468369 w 3468369"/>
              <a:gd name="connsiteY3" fmla="*/ 3635361 h 4019550"/>
              <a:gd name="connsiteX4" fmla="*/ 3084179 w 3468369"/>
              <a:gd name="connsiteY4" fmla="*/ 4019550 h 4019550"/>
              <a:gd name="connsiteX5" fmla="*/ 0 w 3468369"/>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9" h="4019550">
                <a:moveTo>
                  <a:pt x="0" y="0"/>
                </a:moveTo>
                <a:lnTo>
                  <a:pt x="3084179" y="0"/>
                </a:lnTo>
                <a:cubicBezTo>
                  <a:pt x="3296361" y="0"/>
                  <a:pt x="3468369" y="172007"/>
                  <a:pt x="3468369" y="384189"/>
                </a:cubicBezTo>
                <a:lnTo>
                  <a:pt x="3468369" y="3635361"/>
                </a:lnTo>
                <a:cubicBezTo>
                  <a:pt x="3468369"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C2D96A6F-CF8A-4B00-81B6-2C81DC836BF8}"/>
              </a:ext>
            </a:extLst>
          </p:cNvPr>
          <p:cNvSpPr>
            <a:spLocks noGrp="1"/>
          </p:cNvSpPr>
          <p:nvPr>
            <p:ph type="pic" sz="quarter" idx="14" hasCustomPrompt="1"/>
          </p:nvPr>
        </p:nvSpPr>
        <p:spPr>
          <a:xfrm>
            <a:off x="1659431" y="3716948"/>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D742EC88-23BB-45A9-A47F-2D88952407F2}"/>
              </a:ext>
            </a:extLst>
          </p:cNvPr>
          <p:cNvSpPr>
            <a:spLocks noGrp="1"/>
          </p:cNvSpPr>
          <p:nvPr>
            <p:ph type="pic" sz="quarter" idx="15" hasCustomPrompt="1"/>
          </p:nvPr>
        </p:nvSpPr>
        <p:spPr>
          <a:xfrm>
            <a:off x="6811053" y="3716948"/>
            <a:ext cx="1733959" cy="2009775"/>
          </a:xfrm>
          <a:custGeom>
            <a:avLst/>
            <a:gdLst>
              <a:gd name="connsiteX0" fmla="*/ 0 w 3468369"/>
              <a:gd name="connsiteY0" fmla="*/ 0 h 4019550"/>
              <a:gd name="connsiteX1" fmla="*/ 3084179 w 3468369"/>
              <a:gd name="connsiteY1" fmla="*/ 0 h 4019550"/>
              <a:gd name="connsiteX2" fmla="*/ 3468369 w 3468369"/>
              <a:gd name="connsiteY2" fmla="*/ 384189 h 4019550"/>
              <a:gd name="connsiteX3" fmla="*/ 3468369 w 3468369"/>
              <a:gd name="connsiteY3" fmla="*/ 3635361 h 4019550"/>
              <a:gd name="connsiteX4" fmla="*/ 3084179 w 3468369"/>
              <a:gd name="connsiteY4" fmla="*/ 4019550 h 4019550"/>
              <a:gd name="connsiteX5" fmla="*/ 0 w 3468369"/>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9" h="4019550">
                <a:moveTo>
                  <a:pt x="0" y="0"/>
                </a:moveTo>
                <a:lnTo>
                  <a:pt x="3084179" y="0"/>
                </a:lnTo>
                <a:cubicBezTo>
                  <a:pt x="3296361" y="0"/>
                  <a:pt x="3468369" y="172007"/>
                  <a:pt x="3468369" y="384189"/>
                </a:cubicBezTo>
                <a:lnTo>
                  <a:pt x="3468369" y="3635361"/>
                </a:lnTo>
                <a:cubicBezTo>
                  <a:pt x="3468369"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 </a:t>
            </a:r>
          </a:p>
        </p:txBody>
      </p:sp>
    </p:spTree>
    <p:extLst>
      <p:ext uri="{BB962C8B-B14F-4D97-AF65-F5344CB8AC3E}">
        <p14:creationId xmlns:p14="http://schemas.microsoft.com/office/powerpoint/2010/main" val="1181767823"/>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80000" fill="hold" grpId="0"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20000" decel="80000" fill="hold" grpId="0"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B40D64-0105-4971-BCF9-FF36DCC96A36}"/>
              </a:ext>
            </a:extLst>
          </p:cNvPr>
          <p:cNvSpPr>
            <a:spLocks noGrp="1"/>
          </p:cNvSpPr>
          <p:nvPr>
            <p:ph type="pic" sz="quarter" idx="12" hasCustomPrompt="1"/>
          </p:nvPr>
        </p:nvSpPr>
        <p:spPr>
          <a:xfrm>
            <a:off x="2390322" y="1968159"/>
            <a:ext cx="2466445" cy="2858778"/>
          </a:xfrm>
          <a:custGeom>
            <a:avLst/>
            <a:gdLst>
              <a:gd name="connsiteX0" fmla="*/ 0 w 4933533"/>
              <a:gd name="connsiteY0" fmla="*/ 0 h 5717555"/>
              <a:gd name="connsiteX1" fmla="*/ 4387048 w 4933533"/>
              <a:gd name="connsiteY1" fmla="*/ 0 h 5717555"/>
              <a:gd name="connsiteX2" fmla="*/ 4933533 w 4933533"/>
              <a:gd name="connsiteY2" fmla="*/ 546484 h 5717555"/>
              <a:gd name="connsiteX3" fmla="*/ 4933533 w 4933533"/>
              <a:gd name="connsiteY3" fmla="*/ 5171070 h 5717555"/>
              <a:gd name="connsiteX4" fmla="*/ 4387048 w 4933533"/>
              <a:gd name="connsiteY4" fmla="*/ 5717555 h 5717555"/>
              <a:gd name="connsiteX5" fmla="*/ 0 w 4933533"/>
              <a:gd name="connsiteY5" fmla="*/ 5717555 h 571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33" h="5717555">
                <a:moveTo>
                  <a:pt x="0" y="0"/>
                </a:moveTo>
                <a:lnTo>
                  <a:pt x="4387048" y="0"/>
                </a:lnTo>
                <a:cubicBezTo>
                  <a:pt x="4688864" y="0"/>
                  <a:pt x="4933533" y="244669"/>
                  <a:pt x="4933533" y="546484"/>
                </a:cubicBezTo>
                <a:lnTo>
                  <a:pt x="4933533" y="5171070"/>
                </a:lnTo>
                <a:cubicBezTo>
                  <a:pt x="4933533" y="5472886"/>
                  <a:pt x="4688864" y="5717555"/>
                  <a:pt x="4387048" y="5717555"/>
                </a:cubicBezTo>
                <a:lnTo>
                  <a:pt x="0" y="571755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31889879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1CE75C-4B53-482F-B900-B39D1A1BD04C}"/>
              </a:ext>
            </a:extLst>
          </p:cNvPr>
          <p:cNvSpPr>
            <a:spLocks noGrp="1"/>
          </p:cNvSpPr>
          <p:nvPr>
            <p:ph type="pic" sz="quarter" idx="12" hasCustomPrompt="1"/>
          </p:nvPr>
        </p:nvSpPr>
        <p:spPr>
          <a:xfrm>
            <a:off x="1659431" y="1114425"/>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C2D96A6F-CF8A-4B00-81B6-2C81DC836BF8}"/>
              </a:ext>
            </a:extLst>
          </p:cNvPr>
          <p:cNvSpPr>
            <a:spLocks noGrp="1"/>
          </p:cNvSpPr>
          <p:nvPr>
            <p:ph type="pic" sz="quarter" idx="14" hasCustomPrompt="1"/>
          </p:nvPr>
        </p:nvSpPr>
        <p:spPr>
          <a:xfrm>
            <a:off x="1659431" y="3716948"/>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03928328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6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67843-35C5-4807-9139-24F18F15B453}"/>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ABFE2D5D-791D-4CDA-AE19-CA5C3403B71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EE5DFD32-E2F6-48F5-ABBA-BBE081B37C9E}"/>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5" name="Espace réservé du pied de page 4">
            <a:extLst>
              <a:ext uri="{FF2B5EF4-FFF2-40B4-BE49-F238E27FC236}">
                <a16:creationId xmlns:a16="http://schemas.microsoft.com/office/drawing/2014/main" id="{08CE6B25-C683-437C-A204-D98B70B2ABC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3D58D8E-91EA-4A14-A56D-E8275B017056}"/>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566407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1BFAAB-0EAE-4A81-95A2-D15C3DC897FD}"/>
              </a:ext>
            </a:extLst>
          </p:cNvPr>
          <p:cNvSpPr>
            <a:spLocks noGrp="1"/>
          </p:cNvSpPr>
          <p:nvPr>
            <p:ph type="pic" sz="quarter" idx="12" hasCustomPrompt="1"/>
          </p:nvPr>
        </p:nvSpPr>
        <p:spPr>
          <a:xfrm>
            <a:off x="2621734" y="2331720"/>
            <a:ext cx="1670641" cy="2194560"/>
          </a:xfrm>
          <a:custGeom>
            <a:avLst/>
            <a:gdLst>
              <a:gd name="connsiteX0" fmla="*/ 302977 w 3341717"/>
              <a:gd name="connsiteY0" fmla="*/ 0 h 4389120"/>
              <a:gd name="connsiteX1" fmla="*/ 3341717 w 3341717"/>
              <a:gd name="connsiteY1" fmla="*/ 0 h 4389120"/>
              <a:gd name="connsiteX2" fmla="*/ 3341717 w 3341717"/>
              <a:gd name="connsiteY2" fmla="*/ 4389120 h 4389120"/>
              <a:gd name="connsiteX3" fmla="*/ 302977 w 3341717"/>
              <a:gd name="connsiteY3" fmla="*/ 4389120 h 4389120"/>
              <a:gd name="connsiteX4" fmla="*/ 0 w 3341717"/>
              <a:gd name="connsiteY4" fmla="*/ 4086143 h 4389120"/>
              <a:gd name="connsiteX5" fmla="*/ 0 w 3341717"/>
              <a:gd name="connsiteY5" fmla="*/ 302977 h 4389120"/>
              <a:gd name="connsiteX6" fmla="*/ 302977 w 3341717"/>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7" h="4389120">
                <a:moveTo>
                  <a:pt x="302977" y="0"/>
                </a:moveTo>
                <a:lnTo>
                  <a:pt x="3341717" y="0"/>
                </a:lnTo>
                <a:lnTo>
                  <a:pt x="3341717"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0" name="Picture Placeholder 9">
            <a:extLst>
              <a:ext uri="{FF2B5EF4-FFF2-40B4-BE49-F238E27FC236}">
                <a16:creationId xmlns:a16="http://schemas.microsoft.com/office/drawing/2014/main" id="{2D3889C9-F3E8-413D-B403-7F04350194B9}"/>
              </a:ext>
            </a:extLst>
          </p:cNvPr>
          <p:cNvSpPr>
            <a:spLocks noGrp="1"/>
          </p:cNvSpPr>
          <p:nvPr>
            <p:ph type="pic" sz="quarter" idx="13" hasCustomPrompt="1"/>
          </p:nvPr>
        </p:nvSpPr>
        <p:spPr>
          <a:xfrm>
            <a:off x="5073669" y="2331720"/>
            <a:ext cx="1670641" cy="2194560"/>
          </a:xfrm>
          <a:custGeom>
            <a:avLst/>
            <a:gdLst>
              <a:gd name="connsiteX0" fmla="*/ 302977 w 3341717"/>
              <a:gd name="connsiteY0" fmla="*/ 0 h 4389120"/>
              <a:gd name="connsiteX1" fmla="*/ 3341717 w 3341717"/>
              <a:gd name="connsiteY1" fmla="*/ 0 h 4389120"/>
              <a:gd name="connsiteX2" fmla="*/ 3341717 w 3341717"/>
              <a:gd name="connsiteY2" fmla="*/ 4389120 h 4389120"/>
              <a:gd name="connsiteX3" fmla="*/ 302977 w 3341717"/>
              <a:gd name="connsiteY3" fmla="*/ 4389120 h 4389120"/>
              <a:gd name="connsiteX4" fmla="*/ 0 w 3341717"/>
              <a:gd name="connsiteY4" fmla="*/ 4086143 h 4389120"/>
              <a:gd name="connsiteX5" fmla="*/ 0 w 3341717"/>
              <a:gd name="connsiteY5" fmla="*/ 302977 h 4389120"/>
              <a:gd name="connsiteX6" fmla="*/ 302977 w 3341717"/>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7" h="4389120">
                <a:moveTo>
                  <a:pt x="302977" y="0"/>
                </a:moveTo>
                <a:lnTo>
                  <a:pt x="3341717" y="0"/>
                </a:lnTo>
                <a:lnTo>
                  <a:pt x="3341717"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D955661F-8F5D-4E70-858C-FACD0823B3A4}"/>
              </a:ext>
            </a:extLst>
          </p:cNvPr>
          <p:cNvSpPr>
            <a:spLocks noGrp="1"/>
          </p:cNvSpPr>
          <p:nvPr>
            <p:ph type="pic" sz="quarter" idx="14" hasCustomPrompt="1"/>
          </p:nvPr>
        </p:nvSpPr>
        <p:spPr>
          <a:xfrm>
            <a:off x="7525603" y="2331720"/>
            <a:ext cx="1670642" cy="2194560"/>
          </a:xfrm>
          <a:custGeom>
            <a:avLst/>
            <a:gdLst>
              <a:gd name="connsiteX0" fmla="*/ 302977 w 3341718"/>
              <a:gd name="connsiteY0" fmla="*/ 0 h 4389120"/>
              <a:gd name="connsiteX1" fmla="*/ 3341718 w 3341718"/>
              <a:gd name="connsiteY1" fmla="*/ 0 h 4389120"/>
              <a:gd name="connsiteX2" fmla="*/ 3341718 w 3341718"/>
              <a:gd name="connsiteY2" fmla="*/ 4389120 h 4389120"/>
              <a:gd name="connsiteX3" fmla="*/ 302977 w 3341718"/>
              <a:gd name="connsiteY3" fmla="*/ 4389120 h 4389120"/>
              <a:gd name="connsiteX4" fmla="*/ 0 w 3341718"/>
              <a:gd name="connsiteY4" fmla="*/ 4086143 h 4389120"/>
              <a:gd name="connsiteX5" fmla="*/ 0 w 3341718"/>
              <a:gd name="connsiteY5" fmla="*/ 302977 h 4389120"/>
              <a:gd name="connsiteX6" fmla="*/ 302977 w 3341718"/>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8" h="4389120">
                <a:moveTo>
                  <a:pt x="302977" y="0"/>
                </a:moveTo>
                <a:lnTo>
                  <a:pt x="3341718" y="0"/>
                </a:lnTo>
                <a:lnTo>
                  <a:pt x="3341718"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256144087"/>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AD86887-FFD9-4F8E-B4C2-811B80D0B8FE}"/>
              </a:ext>
            </a:extLst>
          </p:cNvPr>
          <p:cNvSpPr>
            <a:spLocks noGrp="1"/>
          </p:cNvSpPr>
          <p:nvPr>
            <p:ph type="pic" sz="quarter" idx="12" hasCustomPrompt="1"/>
          </p:nvPr>
        </p:nvSpPr>
        <p:spPr>
          <a:xfrm>
            <a:off x="4330929" y="1751689"/>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FE127335-40F7-46EA-A7ED-B8E630C7E576}"/>
              </a:ext>
            </a:extLst>
          </p:cNvPr>
          <p:cNvSpPr>
            <a:spLocks noGrp="1"/>
          </p:cNvSpPr>
          <p:nvPr>
            <p:ph type="pic" sz="quarter" idx="13" hasCustomPrompt="1"/>
          </p:nvPr>
        </p:nvSpPr>
        <p:spPr>
          <a:xfrm>
            <a:off x="6096000" y="2385870"/>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815019FB-11E6-443C-92A9-BA85658FC9E5}"/>
              </a:ext>
            </a:extLst>
          </p:cNvPr>
          <p:cNvSpPr>
            <a:spLocks noGrp="1"/>
          </p:cNvSpPr>
          <p:nvPr>
            <p:ph type="pic" sz="quarter" idx="14" hasCustomPrompt="1"/>
          </p:nvPr>
        </p:nvSpPr>
        <p:spPr>
          <a:xfrm>
            <a:off x="7861070" y="2076154"/>
            <a:ext cx="1765071" cy="2086263"/>
          </a:xfrm>
          <a:custGeom>
            <a:avLst/>
            <a:gdLst>
              <a:gd name="connsiteX0" fmla="*/ 0 w 3530601"/>
              <a:gd name="connsiteY0" fmla="*/ 0 h 4172525"/>
              <a:gd name="connsiteX1" fmla="*/ 3530601 w 3530601"/>
              <a:gd name="connsiteY1" fmla="*/ 0 h 4172525"/>
              <a:gd name="connsiteX2" fmla="*/ 3530601 w 3530601"/>
              <a:gd name="connsiteY2" fmla="*/ 4172525 h 4172525"/>
              <a:gd name="connsiteX3" fmla="*/ 0 w 3530601"/>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1" h="4172525">
                <a:moveTo>
                  <a:pt x="0" y="0"/>
                </a:moveTo>
                <a:lnTo>
                  <a:pt x="3530601" y="0"/>
                </a:lnTo>
                <a:lnTo>
                  <a:pt x="3530601"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3C2750E5-4774-4FE9-AF6A-283B3A8A0274}"/>
              </a:ext>
            </a:extLst>
          </p:cNvPr>
          <p:cNvSpPr>
            <a:spLocks noGrp="1"/>
          </p:cNvSpPr>
          <p:nvPr>
            <p:ph type="pic" sz="quarter" idx="15" hasCustomPrompt="1"/>
          </p:nvPr>
        </p:nvSpPr>
        <p:spPr>
          <a:xfrm>
            <a:off x="9626139" y="2636591"/>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57454893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089A10-26E5-4CF4-8594-62BEF201A291}"/>
              </a:ext>
            </a:extLst>
          </p:cNvPr>
          <p:cNvSpPr>
            <a:spLocks noGrp="1"/>
          </p:cNvSpPr>
          <p:nvPr>
            <p:ph type="pic" sz="quarter" idx="12" hasCustomPrompt="1"/>
          </p:nvPr>
        </p:nvSpPr>
        <p:spPr>
          <a:xfrm>
            <a:off x="8057102" y="1316628"/>
            <a:ext cx="2408107"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00158223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089A10-26E5-4CF4-8594-62BEF201A291}"/>
              </a:ext>
            </a:extLst>
          </p:cNvPr>
          <p:cNvSpPr>
            <a:spLocks noGrp="1"/>
          </p:cNvSpPr>
          <p:nvPr>
            <p:ph type="pic" sz="quarter" idx="12" hasCustomPrompt="1"/>
          </p:nvPr>
        </p:nvSpPr>
        <p:spPr>
          <a:xfrm>
            <a:off x="1" y="1316628"/>
            <a:ext cx="2408107"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0E4017A0-2725-4A85-83DA-570ED7E605F1}"/>
              </a:ext>
            </a:extLst>
          </p:cNvPr>
          <p:cNvSpPr>
            <a:spLocks noGrp="1"/>
          </p:cNvSpPr>
          <p:nvPr>
            <p:ph type="pic" sz="quarter" idx="13" hasCustomPrompt="1"/>
          </p:nvPr>
        </p:nvSpPr>
        <p:spPr>
          <a:xfrm>
            <a:off x="5072785" y="3281385"/>
            <a:ext cx="1784322" cy="1871750"/>
          </a:xfrm>
          <a:custGeom>
            <a:avLst/>
            <a:gdLst>
              <a:gd name="connsiteX0" fmla="*/ 0 w 3569109"/>
              <a:gd name="connsiteY0" fmla="*/ 0 h 3743499"/>
              <a:gd name="connsiteX1" fmla="*/ 3569109 w 3569109"/>
              <a:gd name="connsiteY1" fmla="*/ 0 h 3743499"/>
              <a:gd name="connsiteX2" fmla="*/ 3569109 w 3569109"/>
              <a:gd name="connsiteY2" fmla="*/ 3743499 h 3743499"/>
              <a:gd name="connsiteX3" fmla="*/ 0 w 3569109"/>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09" h="3743499">
                <a:moveTo>
                  <a:pt x="0" y="0"/>
                </a:moveTo>
                <a:lnTo>
                  <a:pt x="3569109" y="0"/>
                </a:lnTo>
                <a:lnTo>
                  <a:pt x="3569109"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44AEE783-F60E-464A-A4D7-E5643D842C86}"/>
              </a:ext>
            </a:extLst>
          </p:cNvPr>
          <p:cNvSpPr>
            <a:spLocks noGrp="1"/>
          </p:cNvSpPr>
          <p:nvPr>
            <p:ph type="pic" sz="quarter" idx="14" hasCustomPrompt="1"/>
          </p:nvPr>
        </p:nvSpPr>
        <p:spPr>
          <a:xfrm>
            <a:off x="6857107" y="3281385"/>
            <a:ext cx="1784322" cy="1871750"/>
          </a:xfrm>
          <a:custGeom>
            <a:avLst/>
            <a:gdLst>
              <a:gd name="connsiteX0" fmla="*/ 0 w 3569108"/>
              <a:gd name="connsiteY0" fmla="*/ 0 h 3743499"/>
              <a:gd name="connsiteX1" fmla="*/ 3569108 w 3569108"/>
              <a:gd name="connsiteY1" fmla="*/ 0 h 3743499"/>
              <a:gd name="connsiteX2" fmla="*/ 3569108 w 3569108"/>
              <a:gd name="connsiteY2" fmla="*/ 3743499 h 3743499"/>
              <a:gd name="connsiteX3" fmla="*/ 0 w 3569108"/>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08" h="3743499">
                <a:moveTo>
                  <a:pt x="0" y="0"/>
                </a:moveTo>
                <a:lnTo>
                  <a:pt x="3569108" y="0"/>
                </a:lnTo>
                <a:lnTo>
                  <a:pt x="3569108"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D44177CD-F2DF-46DE-BF5D-FDF4F2EFAFB7}"/>
              </a:ext>
            </a:extLst>
          </p:cNvPr>
          <p:cNvSpPr>
            <a:spLocks noGrp="1"/>
          </p:cNvSpPr>
          <p:nvPr>
            <p:ph type="pic" sz="quarter" idx="15" hasCustomPrompt="1"/>
          </p:nvPr>
        </p:nvSpPr>
        <p:spPr>
          <a:xfrm>
            <a:off x="8641428" y="3281385"/>
            <a:ext cx="1784323" cy="1871750"/>
          </a:xfrm>
          <a:custGeom>
            <a:avLst/>
            <a:gdLst>
              <a:gd name="connsiteX0" fmla="*/ 0 w 3569110"/>
              <a:gd name="connsiteY0" fmla="*/ 0 h 3743499"/>
              <a:gd name="connsiteX1" fmla="*/ 3569110 w 3569110"/>
              <a:gd name="connsiteY1" fmla="*/ 0 h 3743499"/>
              <a:gd name="connsiteX2" fmla="*/ 3569110 w 3569110"/>
              <a:gd name="connsiteY2" fmla="*/ 3743499 h 3743499"/>
              <a:gd name="connsiteX3" fmla="*/ 0 w 3569110"/>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10" h="3743499">
                <a:moveTo>
                  <a:pt x="0" y="0"/>
                </a:moveTo>
                <a:lnTo>
                  <a:pt x="3569110" y="0"/>
                </a:lnTo>
                <a:lnTo>
                  <a:pt x="3569110"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17547975"/>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1D5EBA8-9F5A-4358-8131-E98737E09DE1}"/>
              </a:ext>
            </a:extLst>
          </p:cNvPr>
          <p:cNvSpPr>
            <a:spLocks noGrp="1"/>
          </p:cNvSpPr>
          <p:nvPr>
            <p:ph type="pic" sz="quarter" idx="12" hasCustomPrompt="1"/>
          </p:nvPr>
        </p:nvSpPr>
        <p:spPr>
          <a:xfrm>
            <a:off x="2541501" y="1975787"/>
            <a:ext cx="1722213" cy="2906429"/>
          </a:xfrm>
          <a:custGeom>
            <a:avLst/>
            <a:gdLst>
              <a:gd name="connsiteX0" fmla="*/ 1762034 w 3444875"/>
              <a:gd name="connsiteY0" fmla="*/ 0 h 5812857"/>
              <a:gd name="connsiteX1" fmla="*/ 2546040 w 3444875"/>
              <a:gd name="connsiteY1" fmla="*/ 191896 h 5812857"/>
              <a:gd name="connsiteX2" fmla="*/ 3349844 w 3444875"/>
              <a:gd name="connsiteY2" fmla="*/ 891518 h 5812857"/>
              <a:gd name="connsiteX3" fmla="*/ 2577717 w 3444875"/>
              <a:gd name="connsiteY3" fmla="*/ 1579146 h 5812857"/>
              <a:gd name="connsiteX4" fmla="*/ 1746195 w 3444875"/>
              <a:gd name="connsiteY4" fmla="*/ 1007455 h 5812857"/>
              <a:gd name="connsiteX5" fmla="*/ 1409627 w 3444875"/>
              <a:gd name="connsiteY5" fmla="*/ 1119395 h 5812857"/>
              <a:gd name="connsiteX6" fmla="*/ 1278960 w 3444875"/>
              <a:gd name="connsiteY6" fmla="*/ 1367261 h 5812857"/>
              <a:gd name="connsiteX7" fmla="*/ 1373991 w 3444875"/>
              <a:gd name="connsiteY7" fmla="*/ 1631118 h 5812857"/>
              <a:gd name="connsiteX8" fmla="*/ 2138198 w 3444875"/>
              <a:gd name="connsiteY8" fmla="*/ 2342733 h 5812857"/>
              <a:gd name="connsiteX9" fmla="*/ 2862810 w 3444875"/>
              <a:gd name="connsiteY9" fmla="*/ 2978390 h 5812857"/>
              <a:gd name="connsiteX10" fmla="*/ 3314207 w 3444875"/>
              <a:gd name="connsiteY10" fmla="*/ 3598055 h 5812857"/>
              <a:gd name="connsiteX11" fmla="*/ 3444875 w 3444875"/>
              <a:gd name="connsiteY11" fmla="*/ 4245705 h 5812857"/>
              <a:gd name="connsiteX12" fmla="*/ 2981599 w 3444875"/>
              <a:gd name="connsiteY12" fmla="*/ 5369097 h 5812857"/>
              <a:gd name="connsiteX13" fmla="*/ 1762034 w 3444875"/>
              <a:gd name="connsiteY13" fmla="*/ 5812857 h 5812857"/>
              <a:gd name="connsiteX14" fmla="*/ 744410 w 3444875"/>
              <a:gd name="connsiteY14" fmla="*/ 5525012 h 5812857"/>
              <a:gd name="connsiteX15" fmla="*/ 0 w 3444875"/>
              <a:gd name="connsiteY15" fmla="*/ 4613506 h 5812857"/>
              <a:gd name="connsiteX16" fmla="*/ 875078 w 3444875"/>
              <a:gd name="connsiteY16" fmla="*/ 4077795 h 5812857"/>
              <a:gd name="connsiteX17" fmla="*/ 1785792 w 3444875"/>
              <a:gd name="connsiteY17" fmla="*/ 4813398 h 5812857"/>
              <a:gd name="connsiteX18" fmla="*/ 2237189 w 3444875"/>
              <a:gd name="connsiteY18" fmla="*/ 4653484 h 5812857"/>
              <a:gd name="connsiteX19" fmla="*/ 2419332 w 3444875"/>
              <a:gd name="connsiteY19" fmla="*/ 4289681 h 5812857"/>
              <a:gd name="connsiteX20" fmla="*/ 2284705 w 3444875"/>
              <a:gd name="connsiteY20" fmla="*/ 3913884 h 5812857"/>
              <a:gd name="connsiteX21" fmla="*/ 1674922 w 3444875"/>
              <a:gd name="connsiteY21" fmla="*/ 3338195 h 5812857"/>
              <a:gd name="connsiteX22" fmla="*/ 518711 w 3444875"/>
              <a:gd name="connsiteY22" fmla="*/ 2198811 h 5812857"/>
              <a:gd name="connsiteX23" fmla="*/ 257375 w 3444875"/>
              <a:gd name="connsiteY23" fmla="*/ 1399244 h 5812857"/>
              <a:gd name="connsiteX24" fmla="*/ 688975 w 3444875"/>
              <a:gd name="connsiteY24" fmla="*/ 411777 h 5812857"/>
              <a:gd name="connsiteX25" fmla="*/ 1762034 w 3444875"/>
              <a:gd name="connsiteY25" fmla="*/ 0 h 58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44875" h="5812857">
                <a:moveTo>
                  <a:pt x="1762034" y="0"/>
                </a:moveTo>
                <a:cubicBezTo>
                  <a:pt x="2035248" y="0"/>
                  <a:pt x="2296583" y="63965"/>
                  <a:pt x="2546040" y="191896"/>
                </a:cubicBezTo>
                <a:cubicBezTo>
                  <a:pt x="2791537" y="319827"/>
                  <a:pt x="3060791" y="551701"/>
                  <a:pt x="3349844" y="891518"/>
                </a:cubicBezTo>
                <a:cubicBezTo>
                  <a:pt x="2577717" y="1579146"/>
                  <a:pt x="2577717" y="1579146"/>
                  <a:pt x="2577717" y="1579146"/>
                </a:cubicBezTo>
                <a:cubicBezTo>
                  <a:pt x="2304503" y="1199352"/>
                  <a:pt x="2027329" y="1007455"/>
                  <a:pt x="1746195" y="1007455"/>
                </a:cubicBezTo>
                <a:cubicBezTo>
                  <a:pt x="1611568" y="1007455"/>
                  <a:pt x="1496739" y="1043436"/>
                  <a:pt x="1409627" y="1119395"/>
                </a:cubicBezTo>
                <a:cubicBezTo>
                  <a:pt x="1322515" y="1191356"/>
                  <a:pt x="1278960" y="1275311"/>
                  <a:pt x="1278960" y="1367261"/>
                </a:cubicBezTo>
                <a:cubicBezTo>
                  <a:pt x="1278960" y="1463209"/>
                  <a:pt x="1310637" y="1551161"/>
                  <a:pt x="1373991" y="1631118"/>
                </a:cubicBezTo>
                <a:cubicBezTo>
                  <a:pt x="1457143" y="1743058"/>
                  <a:pt x="1714518" y="1978930"/>
                  <a:pt x="2138198" y="2342733"/>
                </a:cubicBezTo>
                <a:cubicBezTo>
                  <a:pt x="2538121" y="2678552"/>
                  <a:pt x="2779658" y="2890437"/>
                  <a:pt x="2862810" y="2978390"/>
                </a:cubicBezTo>
                <a:cubicBezTo>
                  <a:pt x="3076630" y="3194273"/>
                  <a:pt x="3227096" y="3402161"/>
                  <a:pt x="3314207" y="3598055"/>
                </a:cubicBezTo>
                <a:cubicBezTo>
                  <a:pt x="3401319" y="3793949"/>
                  <a:pt x="3444875" y="4009832"/>
                  <a:pt x="3444875" y="4245705"/>
                </a:cubicBezTo>
                <a:cubicBezTo>
                  <a:pt x="3444875" y="4697460"/>
                  <a:pt x="3290450" y="5073257"/>
                  <a:pt x="2981599" y="5369097"/>
                </a:cubicBezTo>
                <a:cubicBezTo>
                  <a:pt x="2668788" y="5664937"/>
                  <a:pt x="2264906" y="5812857"/>
                  <a:pt x="1762034" y="5812857"/>
                </a:cubicBezTo>
                <a:cubicBezTo>
                  <a:pt x="1373991" y="5812857"/>
                  <a:pt x="1033463" y="5716909"/>
                  <a:pt x="744410" y="5525012"/>
                </a:cubicBezTo>
                <a:cubicBezTo>
                  <a:pt x="451397" y="5329118"/>
                  <a:pt x="205900" y="5025283"/>
                  <a:pt x="0" y="4613506"/>
                </a:cubicBezTo>
                <a:cubicBezTo>
                  <a:pt x="875078" y="4077795"/>
                  <a:pt x="875078" y="4077795"/>
                  <a:pt x="875078" y="4077795"/>
                </a:cubicBezTo>
                <a:cubicBezTo>
                  <a:pt x="1140373" y="4569530"/>
                  <a:pt x="1441304" y="4813398"/>
                  <a:pt x="1785792" y="4813398"/>
                </a:cubicBezTo>
                <a:cubicBezTo>
                  <a:pt x="1963975" y="4813398"/>
                  <a:pt x="2114441" y="4761426"/>
                  <a:pt x="2237189" y="4653484"/>
                </a:cubicBezTo>
                <a:cubicBezTo>
                  <a:pt x="2359937" y="4549540"/>
                  <a:pt x="2419332" y="4425607"/>
                  <a:pt x="2419332" y="4289681"/>
                </a:cubicBezTo>
                <a:cubicBezTo>
                  <a:pt x="2419332" y="4165748"/>
                  <a:pt x="2375776" y="4037817"/>
                  <a:pt x="2284705" y="3913884"/>
                </a:cubicBezTo>
                <a:cubicBezTo>
                  <a:pt x="2189674" y="3785953"/>
                  <a:pt x="1987733" y="3594057"/>
                  <a:pt x="1674922" y="3338195"/>
                </a:cubicBezTo>
                <a:cubicBezTo>
                  <a:pt x="1077019" y="2846461"/>
                  <a:pt x="692935" y="2466666"/>
                  <a:pt x="518711" y="2198811"/>
                </a:cubicBezTo>
                <a:cubicBezTo>
                  <a:pt x="344487" y="1930956"/>
                  <a:pt x="257375" y="1667099"/>
                  <a:pt x="257375" y="1399244"/>
                </a:cubicBezTo>
                <a:cubicBezTo>
                  <a:pt x="257375" y="1015451"/>
                  <a:pt x="399922" y="687628"/>
                  <a:pt x="688975" y="411777"/>
                </a:cubicBezTo>
                <a:cubicBezTo>
                  <a:pt x="981988" y="135926"/>
                  <a:pt x="1338354" y="0"/>
                  <a:pt x="1762034"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545074069"/>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2C2FE2-63F9-4AFB-9790-0417C1CD7E0D}"/>
              </a:ext>
            </a:extLst>
          </p:cNvPr>
          <p:cNvSpPr>
            <a:spLocks noGrp="1"/>
          </p:cNvSpPr>
          <p:nvPr>
            <p:ph type="pic" sz="quarter" idx="10" hasCustomPrompt="1"/>
          </p:nvPr>
        </p:nvSpPr>
        <p:spPr>
          <a:xfrm>
            <a:off x="2100233" y="2310607"/>
            <a:ext cx="2604748" cy="2235200"/>
          </a:xfrm>
          <a:custGeom>
            <a:avLst/>
            <a:gdLst>
              <a:gd name="connsiteX0" fmla="*/ 0 w 5210175"/>
              <a:gd name="connsiteY0" fmla="*/ 0 h 4470400"/>
              <a:gd name="connsiteX1" fmla="*/ 825500 w 5210175"/>
              <a:gd name="connsiteY1" fmla="*/ 0 h 4470400"/>
              <a:gd name="connsiteX2" fmla="*/ 1463675 w 5210175"/>
              <a:gd name="connsiteY2" fmla="*/ 2855913 h 4470400"/>
              <a:gd name="connsiteX3" fmla="*/ 2251075 w 5210175"/>
              <a:gd name="connsiteY3" fmla="*/ 0 h 4470400"/>
              <a:gd name="connsiteX4" fmla="*/ 2949575 w 5210175"/>
              <a:gd name="connsiteY4" fmla="*/ 0 h 4470400"/>
              <a:gd name="connsiteX5" fmla="*/ 3749675 w 5210175"/>
              <a:gd name="connsiteY5" fmla="*/ 2855913 h 4470400"/>
              <a:gd name="connsiteX6" fmla="*/ 4381500 w 5210175"/>
              <a:gd name="connsiteY6" fmla="*/ 0 h 4470400"/>
              <a:gd name="connsiteX7" fmla="*/ 5210175 w 5210175"/>
              <a:gd name="connsiteY7" fmla="*/ 0 h 4470400"/>
              <a:gd name="connsiteX8" fmla="*/ 4214813 w 5210175"/>
              <a:gd name="connsiteY8" fmla="*/ 4470400 h 4470400"/>
              <a:gd name="connsiteX9" fmla="*/ 3408362 w 5210175"/>
              <a:gd name="connsiteY9" fmla="*/ 4470400 h 4470400"/>
              <a:gd name="connsiteX10" fmla="*/ 2595562 w 5210175"/>
              <a:gd name="connsiteY10" fmla="*/ 1579563 h 4470400"/>
              <a:gd name="connsiteX11" fmla="*/ 1795462 w 5210175"/>
              <a:gd name="connsiteY11" fmla="*/ 4470400 h 4470400"/>
              <a:gd name="connsiteX12" fmla="*/ 998537 w 5210175"/>
              <a:gd name="connsiteY12" fmla="*/ 4470400 h 44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0175" h="4470400">
                <a:moveTo>
                  <a:pt x="0" y="0"/>
                </a:moveTo>
                <a:lnTo>
                  <a:pt x="825500" y="0"/>
                </a:lnTo>
                <a:lnTo>
                  <a:pt x="1463675" y="2855913"/>
                </a:lnTo>
                <a:lnTo>
                  <a:pt x="2251075" y="0"/>
                </a:lnTo>
                <a:lnTo>
                  <a:pt x="2949575" y="0"/>
                </a:lnTo>
                <a:lnTo>
                  <a:pt x="3749675" y="2855913"/>
                </a:lnTo>
                <a:lnTo>
                  <a:pt x="4381500" y="0"/>
                </a:lnTo>
                <a:lnTo>
                  <a:pt x="5210175" y="0"/>
                </a:lnTo>
                <a:lnTo>
                  <a:pt x="4214813" y="4470400"/>
                </a:lnTo>
                <a:lnTo>
                  <a:pt x="3408362" y="4470400"/>
                </a:lnTo>
                <a:lnTo>
                  <a:pt x="2595562" y="1579563"/>
                </a:lnTo>
                <a:lnTo>
                  <a:pt x="1795462" y="4470400"/>
                </a:lnTo>
                <a:lnTo>
                  <a:pt x="998537" y="4470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131938485"/>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5C0564A-8918-471E-9635-AA9B6488C282}"/>
              </a:ext>
            </a:extLst>
          </p:cNvPr>
          <p:cNvSpPr>
            <a:spLocks noGrp="1"/>
          </p:cNvSpPr>
          <p:nvPr>
            <p:ph type="pic" sz="quarter" idx="12" hasCustomPrompt="1"/>
          </p:nvPr>
        </p:nvSpPr>
        <p:spPr>
          <a:xfrm>
            <a:off x="2255389" y="2254250"/>
            <a:ext cx="2294845" cy="2350008"/>
          </a:xfrm>
          <a:custGeom>
            <a:avLst/>
            <a:gdLst>
              <a:gd name="connsiteX0" fmla="*/ 2293592 w 4590288"/>
              <a:gd name="connsiteY0" fmla="*/ 833470 h 4700016"/>
              <a:gd name="connsiteX1" fmla="*/ 1261695 w 4590288"/>
              <a:gd name="connsiteY1" fmla="*/ 1263278 h 4700016"/>
              <a:gd name="connsiteX2" fmla="*/ 846020 w 4590288"/>
              <a:gd name="connsiteY2" fmla="*/ 2363293 h 4700016"/>
              <a:gd name="connsiteX3" fmla="*/ 1371084 w 4590288"/>
              <a:gd name="connsiteY3" fmla="*/ 3539799 h 4700016"/>
              <a:gd name="connsiteX4" fmla="*/ 2308177 w 4590288"/>
              <a:gd name="connsiteY4" fmla="*/ 3874903 h 4700016"/>
              <a:gd name="connsiteX5" fmla="*/ 3329134 w 4590288"/>
              <a:gd name="connsiteY5" fmla="*/ 3437811 h 4700016"/>
              <a:gd name="connsiteX6" fmla="*/ 3748456 w 4590288"/>
              <a:gd name="connsiteY6" fmla="*/ 2356008 h 4700016"/>
              <a:gd name="connsiteX7" fmla="*/ 3325488 w 4590288"/>
              <a:gd name="connsiteY7" fmla="*/ 1277847 h 4700016"/>
              <a:gd name="connsiteX8" fmla="*/ 2293592 w 4590288"/>
              <a:gd name="connsiteY8" fmla="*/ 833470 h 4700016"/>
              <a:gd name="connsiteX9" fmla="*/ 2304259 w 4590288"/>
              <a:gd name="connsiteY9" fmla="*/ 0 h 4700016"/>
              <a:gd name="connsiteX10" fmla="*/ 3915782 w 4590288"/>
              <a:gd name="connsiteY10" fmla="*/ 688074 h 4700016"/>
              <a:gd name="connsiteX11" fmla="*/ 4590288 w 4590288"/>
              <a:gd name="connsiteY11" fmla="*/ 2362750 h 4700016"/>
              <a:gd name="connsiteX12" fmla="*/ 3923074 w 4590288"/>
              <a:gd name="connsiteY12" fmla="*/ 4019224 h 4700016"/>
              <a:gd name="connsiteX13" fmla="*/ 2307905 w 4590288"/>
              <a:gd name="connsiteY13" fmla="*/ 4700016 h 4700016"/>
              <a:gd name="connsiteX14" fmla="*/ 656276 w 4590288"/>
              <a:gd name="connsiteY14" fmla="*/ 4004661 h 4700016"/>
              <a:gd name="connsiteX15" fmla="*/ 0 w 4590288"/>
              <a:gd name="connsiteY15" fmla="*/ 2348188 h 4700016"/>
              <a:gd name="connsiteX16" fmla="*/ 306262 w 4590288"/>
              <a:gd name="connsiteY16" fmla="*/ 1164993 h 4700016"/>
              <a:gd name="connsiteX17" fmla="*/ 1148483 w 4590288"/>
              <a:gd name="connsiteY17" fmla="*/ 313092 h 4700016"/>
              <a:gd name="connsiteX18" fmla="*/ 2304259 w 4590288"/>
              <a:gd name="connsiteY18"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288" h="4700016">
                <a:moveTo>
                  <a:pt x="2293592" y="833470"/>
                </a:moveTo>
                <a:cubicBezTo>
                  <a:pt x="1885209" y="833470"/>
                  <a:pt x="1538813" y="975525"/>
                  <a:pt x="1261695" y="1263278"/>
                </a:cubicBezTo>
                <a:cubicBezTo>
                  <a:pt x="984579" y="1554672"/>
                  <a:pt x="846020" y="1918916"/>
                  <a:pt x="846020" y="2363293"/>
                </a:cubicBezTo>
                <a:cubicBezTo>
                  <a:pt x="846020" y="2858664"/>
                  <a:pt x="1021041" y="3248404"/>
                  <a:pt x="1371084" y="3539799"/>
                </a:cubicBezTo>
                <a:cubicBezTo>
                  <a:pt x="1644555" y="3761988"/>
                  <a:pt x="1958134" y="3874903"/>
                  <a:pt x="2308177" y="3874903"/>
                </a:cubicBezTo>
                <a:cubicBezTo>
                  <a:pt x="2709267" y="3874903"/>
                  <a:pt x="3048371" y="3729206"/>
                  <a:pt x="3329134" y="3437811"/>
                </a:cubicBezTo>
                <a:cubicBezTo>
                  <a:pt x="3606251" y="3146416"/>
                  <a:pt x="3748456" y="2785815"/>
                  <a:pt x="3748456" y="2356008"/>
                </a:cubicBezTo>
                <a:cubicBezTo>
                  <a:pt x="3748456" y="1933485"/>
                  <a:pt x="3606251" y="1569242"/>
                  <a:pt x="3325488" y="1277847"/>
                </a:cubicBezTo>
                <a:cubicBezTo>
                  <a:pt x="3044725" y="979168"/>
                  <a:pt x="2698328" y="833470"/>
                  <a:pt x="2293592" y="833470"/>
                </a:cubicBezTo>
                <a:close/>
                <a:moveTo>
                  <a:pt x="2304259" y="0"/>
                </a:moveTo>
                <a:cubicBezTo>
                  <a:pt x="2927721" y="0"/>
                  <a:pt x="3467326" y="229358"/>
                  <a:pt x="3915782" y="688074"/>
                </a:cubicBezTo>
                <a:cubicBezTo>
                  <a:pt x="4367883" y="1143149"/>
                  <a:pt x="4590288" y="1703801"/>
                  <a:pt x="4590288" y="2362750"/>
                </a:cubicBezTo>
                <a:cubicBezTo>
                  <a:pt x="4590288" y="3014418"/>
                  <a:pt x="4367883" y="3567789"/>
                  <a:pt x="3923074" y="4019224"/>
                </a:cubicBezTo>
                <a:cubicBezTo>
                  <a:pt x="3478264" y="4474298"/>
                  <a:pt x="2942305" y="4700016"/>
                  <a:pt x="2307905" y="4700016"/>
                </a:cubicBezTo>
                <a:cubicBezTo>
                  <a:pt x="1644337" y="4700016"/>
                  <a:pt x="1097440" y="4467018"/>
                  <a:pt x="656276" y="4004661"/>
                </a:cubicBezTo>
                <a:cubicBezTo>
                  <a:pt x="218759" y="3538664"/>
                  <a:pt x="0" y="2985293"/>
                  <a:pt x="0" y="2348188"/>
                </a:cubicBezTo>
                <a:cubicBezTo>
                  <a:pt x="0" y="1918597"/>
                  <a:pt x="102087" y="1525412"/>
                  <a:pt x="306262" y="1164993"/>
                </a:cubicBezTo>
                <a:cubicBezTo>
                  <a:pt x="510437" y="808214"/>
                  <a:pt x="791177" y="524247"/>
                  <a:pt x="1148483" y="313092"/>
                </a:cubicBezTo>
                <a:cubicBezTo>
                  <a:pt x="1505789" y="101937"/>
                  <a:pt x="1892263" y="0"/>
                  <a:pt x="230425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600457018"/>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0E16450-2703-4F5F-8BCD-C37820792834}"/>
              </a:ext>
            </a:extLst>
          </p:cNvPr>
          <p:cNvSpPr>
            <a:spLocks noGrp="1"/>
          </p:cNvSpPr>
          <p:nvPr>
            <p:ph type="pic" sz="quarter" idx="12" hasCustomPrompt="1"/>
          </p:nvPr>
        </p:nvSpPr>
        <p:spPr>
          <a:xfrm>
            <a:off x="2792894" y="2310606"/>
            <a:ext cx="1219835" cy="2235200"/>
          </a:xfrm>
          <a:custGeom>
            <a:avLst/>
            <a:gdLst>
              <a:gd name="connsiteX0" fmla="*/ 0 w 2439988"/>
              <a:gd name="connsiteY0" fmla="*/ 0 h 4470400"/>
              <a:gd name="connsiteX1" fmla="*/ 2439988 w 2439988"/>
              <a:gd name="connsiteY1" fmla="*/ 0 h 4470400"/>
              <a:gd name="connsiteX2" fmla="*/ 2439988 w 2439988"/>
              <a:gd name="connsiteY2" fmla="*/ 836613 h 4470400"/>
              <a:gd name="connsiteX3" fmla="*/ 1636713 w 2439988"/>
              <a:gd name="connsiteY3" fmla="*/ 836613 h 4470400"/>
              <a:gd name="connsiteX4" fmla="*/ 1636713 w 2439988"/>
              <a:gd name="connsiteY4" fmla="*/ 4470400 h 4470400"/>
              <a:gd name="connsiteX5" fmla="*/ 784225 w 2439988"/>
              <a:gd name="connsiteY5" fmla="*/ 4470400 h 4470400"/>
              <a:gd name="connsiteX6" fmla="*/ 784225 w 2439988"/>
              <a:gd name="connsiteY6" fmla="*/ 836613 h 4470400"/>
              <a:gd name="connsiteX7" fmla="*/ 0 w 2439988"/>
              <a:gd name="connsiteY7" fmla="*/ 836613 h 44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988" h="4470400">
                <a:moveTo>
                  <a:pt x="0" y="0"/>
                </a:moveTo>
                <a:lnTo>
                  <a:pt x="2439988" y="0"/>
                </a:lnTo>
                <a:lnTo>
                  <a:pt x="2439988" y="836613"/>
                </a:lnTo>
                <a:lnTo>
                  <a:pt x="1636713" y="836613"/>
                </a:lnTo>
                <a:lnTo>
                  <a:pt x="1636713" y="4470400"/>
                </a:lnTo>
                <a:lnTo>
                  <a:pt x="784225" y="4470400"/>
                </a:lnTo>
                <a:lnTo>
                  <a:pt x="784225" y="836613"/>
                </a:lnTo>
                <a:lnTo>
                  <a:pt x="0" y="8366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86875955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53F5534-1B5E-4173-99BA-35FA12D829DA}"/>
              </a:ext>
            </a:extLst>
          </p:cNvPr>
          <p:cNvSpPr>
            <a:spLocks noGrp="1"/>
          </p:cNvSpPr>
          <p:nvPr>
            <p:ph type="pic" sz="quarter" idx="12" hasCustomPrompt="1"/>
          </p:nvPr>
        </p:nvSpPr>
        <p:spPr>
          <a:xfrm>
            <a:off x="3083506" y="2612419"/>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6" name="Picture Placeholder 15">
            <a:extLst>
              <a:ext uri="{FF2B5EF4-FFF2-40B4-BE49-F238E27FC236}">
                <a16:creationId xmlns:a16="http://schemas.microsoft.com/office/drawing/2014/main" id="{49931B31-6F86-4BFC-8E89-5DD7E9535140}"/>
              </a:ext>
            </a:extLst>
          </p:cNvPr>
          <p:cNvSpPr>
            <a:spLocks noGrp="1"/>
          </p:cNvSpPr>
          <p:nvPr>
            <p:ph type="pic" sz="quarter" idx="15" hasCustomPrompt="1"/>
          </p:nvPr>
        </p:nvSpPr>
        <p:spPr>
          <a:xfrm>
            <a:off x="7901921" y="2612419"/>
            <a:ext cx="1206573" cy="1402669"/>
          </a:xfrm>
          <a:custGeom>
            <a:avLst/>
            <a:gdLst>
              <a:gd name="connsiteX0" fmla="*/ 184171 w 2413461"/>
              <a:gd name="connsiteY0" fmla="*/ 0 h 2805338"/>
              <a:gd name="connsiteX1" fmla="*/ 2229289 w 2413461"/>
              <a:gd name="connsiteY1" fmla="*/ 0 h 2805338"/>
              <a:gd name="connsiteX2" fmla="*/ 2413461 w 2413461"/>
              <a:gd name="connsiteY2" fmla="*/ 184171 h 2805338"/>
              <a:gd name="connsiteX3" fmla="*/ 2413461 w 2413461"/>
              <a:gd name="connsiteY3" fmla="*/ 2621167 h 2805338"/>
              <a:gd name="connsiteX4" fmla="*/ 2229289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89" y="0"/>
                </a:lnTo>
                <a:cubicBezTo>
                  <a:pt x="2331005" y="0"/>
                  <a:pt x="2413461" y="82456"/>
                  <a:pt x="2413461" y="184171"/>
                </a:cubicBezTo>
                <a:lnTo>
                  <a:pt x="2413461" y="2621167"/>
                </a:lnTo>
                <a:cubicBezTo>
                  <a:pt x="2413461" y="2722882"/>
                  <a:pt x="2331005" y="2805338"/>
                  <a:pt x="2229289"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D0454FB5-1D69-4D4B-A860-DC0CDA747E2A}"/>
              </a:ext>
            </a:extLst>
          </p:cNvPr>
          <p:cNvSpPr>
            <a:spLocks noGrp="1"/>
          </p:cNvSpPr>
          <p:nvPr>
            <p:ph type="pic" sz="quarter" idx="13" hasCustomPrompt="1"/>
          </p:nvPr>
        </p:nvSpPr>
        <p:spPr>
          <a:xfrm>
            <a:off x="4290080" y="2449619"/>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5" name="Picture Placeholder 14">
            <a:extLst>
              <a:ext uri="{FF2B5EF4-FFF2-40B4-BE49-F238E27FC236}">
                <a16:creationId xmlns:a16="http://schemas.microsoft.com/office/drawing/2014/main" id="{833ED9EA-9705-4BCD-A2A8-41C4D5446B13}"/>
              </a:ext>
            </a:extLst>
          </p:cNvPr>
          <p:cNvSpPr>
            <a:spLocks noGrp="1"/>
          </p:cNvSpPr>
          <p:nvPr>
            <p:ph type="pic" sz="quarter" idx="14" hasCustomPrompt="1"/>
          </p:nvPr>
        </p:nvSpPr>
        <p:spPr>
          <a:xfrm>
            <a:off x="6695348" y="2449619"/>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4" name="Picture Placeholder 13">
            <a:extLst>
              <a:ext uri="{FF2B5EF4-FFF2-40B4-BE49-F238E27FC236}">
                <a16:creationId xmlns:a16="http://schemas.microsoft.com/office/drawing/2014/main" id="{B45E2081-B9B6-4ECD-8AF9-24AD945D74A2}"/>
              </a:ext>
            </a:extLst>
          </p:cNvPr>
          <p:cNvSpPr>
            <a:spLocks noGrp="1"/>
          </p:cNvSpPr>
          <p:nvPr>
            <p:ph type="pic" sz="quarter" idx="11" hasCustomPrompt="1"/>
          </p:nvPr>
        </p:nvSpPr>
        <p:spPr>
          <a:xfrm>
            <a:off x="5492714" y="2193532"/>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12206393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accel="20000" decel="80000" fill="hold" grpId="0" nodeType="withEffect">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5" grpId="0" animBg="1"/>
      <p:bldP spid="14" grpId="0" animBg="1"/>
    </p:bldLst>
  </p:timing>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E480274-A8E2-42CF-BF69-1D6B4FCB5F3B}"/>
              </a:ext>
            </a:extLst>
          </p:cNvPr>
          <p:cNvSpPr>
            <a:spLocks noGrp="1"/>
          </p:cNvSpPr>
          <p:nvPr>
            <p:ph type="pic" sz="quarter" idx="10" hasCustomPrompt="1"/>
          </p:nvPr>
        </p:nvSpPr>
        <p:spPr>
          <a:xfrm>
            <a:off x="2793636" y="1307306"/>
            <a:ext cx="6606314" cy="4243388"/>
          </a:xfrm>
          <a:custGeom>
            <a:avLst/>
            <a:gdLst>
              <a:gd name="connsiteX0" fmla="*/ 4494213 w 13214349"/>
              <a:gd name="connsiteY0" fmla="*/ 1 h 8486776"/>
              <a:gd name="connsiteX1" fmla="*/ 8716964 w 13214349"/>
              <a:gd name="connsiteY1" fmla="*/ 1 h 8486776"/>
              <a:gd name="connsiteX2" fmla="*/ 8716964 w 13214349"/>
              <a:gd name="connsiteY2" fmla="*/ 8486776 h 8486776"/>
              <a:gd name="connsiteX3" fmla="*/ 4494213 w 13214349"/>
              <a:gd name="connsiteY3" fmla="*/ 8486776 h 8486776"/>
              <a:gd name="connsiteX4" fmla="*/ 0 w 13214349"/>
              <a:gd name="connsiteY4" fmla="*/ 1 h 8486776"/>
              <a:gd name="connsiteX5" fmla="*/ 4222751 w 13214349"/>
              <a:gd name="connsiteY5" fmla="*/ 1 h 8486776"/>
              <a:gd name="connsiteX6" fmla="*/ 4222751 w 13214349"/>
              <a:gd name="connsiteY6" fmla="*/ 8486776 h 8486776"/>
              <a:gd name="connsiteX7" fmla="*/ 0 w 13214349"/>
              <a:gd name="connsiteY7" fmla="*/ 8486776 h 8486776"/>
              <a:gd name="connsiteX8" fmla="*/ 8991598 w 13214349"/>
              <a:gd name="connsiteY8" fmla="*/ 0 h 8486776"/>
              <a:gd name="connsiteX9" fmla="*/ 13214349 w 13214349"/>
              <a:gd name="connsiteY9" fmla="*/ 0 h 8486776"/>
              <a:gd name="connsiteX10" fmla="*/ 13214349 w 13214349"/>
              <a:gd name="connsiteY10" fmla="*/ 8486776 h 8486776"/>
              <a:gd name="connsiteX11" fmla="*/ 8991598 w 13214349"/>
              <a:gd name="connsiteY11" fmla="*/ 8486776 h 848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4349" h="8486776">
                <a:moveTo>
                  <a:pt x="4494213" y="1"/>
                </a:moveTo>
                <a:lnTo>
                  <a:pt x="8716964" y="1"/>
                </a:lnTo>
                <a:lnTo>
                  <a:pt x="8716964" y="8486776"/>
                </a:lnTo>
                <a:lnTo>
                  <a:pt x="4494213" y="8486776"/>
                </a:lnTo>
                <a:close/>
                <a:moveTo>
                  <a:pt x="0" y="1"/>
                </a:moveTo>
                <a:lnTo>
                  <a:pt x="4222751" y="1"/>
                </a:lnTo>
                <a:lnTo>
                  <a:pt x="4222751" y="8486776"/>
                </a:lnTo>
                <a:lnTo>
                  <a:pt x="0" y="8486776"/>
                </a:lnTo>
                <a:close/>
                <a:moveTo>
                  <a:pt x="8991598" y="0"/>
                </a:moveTo>
                <a:lnTo>
                  <a:pt x="13214349" y="0"/>
                </a:lnTo>
                <a:lnTo>
                  <a:pt x="13214349" y="8486776"/>
                </a:lnTo>
                <a:lnTo>
                  <a:pt x="8991598" y="8486776"/>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54524841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8AE9F-8F1B-44C2-82A9-F779613561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808F1844-64E7-40B7-BADA-B4C219C7B8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14C7D0A-71D7-420C-A8E6-1FEEBAD7C7E7}"/>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5" name="Espace réservé du pied de page 4">
            <a:extLst>
              <a:ext uri="{FF2B5EF4-FFF2-40B4-BE49-F238E27FC236}">
                <a16:creationId xmlns:a16="http://schemas.microsoft.com/office/drawing/2014/main" id="{32107FD5-B15F-4E97-BBB5-25B5BE2D460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E4AA422-352B-4278-B4B4-F9B056DF9210}"/>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577430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0B2A55-B917-4DEC-8CAD-4304E1861DA2}"/>
              </a:ext>
            </a:extLst>
          </p:cNvPr>
          <p:cNvSpPr>
            <a:spLocks noGrp="1"/>
          </p:cNvSpPr>
          <p:nvPr>
            <p:ph type="pic" sz="quarter" idx="11" hasCustomPrompt="1"/>
          </p:nvPr>
        </p:nvSpPr>
        <p:spPr>
          <a:xfrm>
            <a:off x="2793636" y="1307307"/>
            <a:ext cx="6606314" cy="4243388"/>
          </a:xfrm>
          <a:custGeom>
            <a:avLst/>
            <a:gdLst>
              <a:gd name="connsiteX0" fmla="*/ 8988425 w 13214349"/>
              <a:gd name="connsiteY0" fmla="*/ 4376738 h 8486776"/>
              <a:gd name="connsiteX1" fmla="*/ 13214349 w 13214349"/>
              <a:gd name="connsiteY1" fmla="*/ 4376738 h 8486776"/>
              <a:gd name="connsiteX2" fmla="*/ 13214349 w 13214349"/>
              <a:gd name="connsiteY2" fmla="*/ 8486776 h 8486776"/>
              <a:gd name="connsiteX3" fmla="*/ 8988425 w 13214349"/>
              <a:gd name="connsiteY3" fmla="*/ 8486776 h 8486776"/>
              <a:gd name="connsiteX4" fmla="*/ 4492625 w 13214349"/>
              <a:gd name="connsiteY4" fmla="*/ 4376738 h 8486776"/>
              <a:gd name="connsiteX5" fmla="*/ 8721725 w 13214349"/>
              <a:gd name="connsiteY5" fmla="*/ 4376738 h 8486776"/>
              <a:gd name="connsiteX6" fmla="*/ 8721725 w 13214349"/>
              <a:gd name="connsiteY6" fmla="*/ 8486776 h 8486776"/>
              <a:gd name="connsiteX7" fmla="*/ 4492625 w 13214349"/>
              <a:gd name="connsiteY7" fmla="*/ 8486776 h 8486776"/>
              <a:gd name="connsiteX8" fmla="*/ 0 w 13214349"/>
              <a:gd name="connsiteY8" fmla="*/ 4376738 h 8486776"/>
              <a:gd name="connsiteX9" fmla="*/ 4225925 w 13214349"/>
              <a:gd name="connsiteY9" fmla="*/ 4376738 h 8486776"/>
              <a:gd name="connsiteX10" fmla="*/ 4225925 w 13214349"/>
              <a:gd name="connsiteY10" fmla="*/ 8486776 h 8486776"/>
              <a:gd name="connsiteX11" fmla="*/ 0 w 13214349"/>
              <a:gd name="connsiteY11" fmla="*/ 8486776 h 8486776"/>
              <a:gd name="connsiteX12" fmla="*/ 0 w 13214349"/>
              <a:gd name="connsiteY12" fmla="*/ 1 h 8486776"/>
              <a:gd name="connsiteX13" fmla="*/ 4225925 w 13214349"/>
              <a:gd name="connsiteY13" fmla="*/ 1 h 8486776"/>
              <a:gd name="connsiteX14" fmla="*/ 4225925 w 13214349"/>
              <a:gd name="connsiteY14" fmla="*/ 4110038 h 8486776"/>
              <a:gd name="connsiteX15" fmla="*/ 0 w 13214349"/>
              <a:gd name="connsiteY15" fmla="*/ 4110038 h 8486776"/>
              <a:gd name="connsiteX16" fmla="*/ 8988425 w 13214349"/>
              <a:gd name="connsiteY16" fmla="*/ 0 h 8486776"/>
              <a:gd name="connsiteX17" fmla="*/ 13214349 w 13214349"/>
              <a:gd name="connsiteY17" fmla="*/ 0 h 8486776"/>
              <a:gd name="connsiteX18" fmla="*/ 13214349 w 13214349"/>
              <a:gd name="connsiteY18" fmla="*/ 4110038 h 8486776"/>
              <a:gd name="connsiteX19" fmla="*/ 8988425 w 13214349"/>
              <a:gd name="connsiteY19" fmla="*/ 4110038 h 8486776"/>
              <a:gd name="connsiteX20" fmla="*/ 4492625 w 13214349"/>
              <a:gd name="connsiteY20" fmla="*/ 0 h 8486776"/>
              <a:gd name="connsiteX21" fmla="*/ 8721725 w 13214349"/>
              <a:gd name="connsiteY21" fmla="*/ 0 h 8486776"/>
              <a:gd name="connsiteX22" fmla="*/ 8721725 w 13214349"/>
              <a:gd name="connsiteY22" fmla="*/ 4110038 h 8486776"/>
              <a:gd name="connsiteX23" fmla="*/ 4492625 w 13214349"/>
              <a:gd name="connsiteY23" fmla="*/ 4110038 h 848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14349" h="8486776">
                <a:moveTo>
                  <a:pt x="8988425" y="4376738"/>
                </a:moveTo>
                <a:lnTo>
                  <a:pt x="13214349" y="4376738"/>
                </a:lnTo>
                <a:lnTo>
                  <a:pt x="13214349" y="8486776"/>
                </a:lnTo>
                <a:lnTo>
                  <a:pt x="8988425" y="8486776"/>
                </a:lnTo>
                <a:close/>
                <a:moveTo>
                  <a:pt x="4492625" y="4376738"/>
                </a:moveTo>
                <a:lnTo>
                  <a:pt x="8721725" y="4376738"/>
                </a:lnTo>
                <a:lnTo>
                  <a:pt x="8721725" y="8486776"/>
                </a:lnTo>
                <a:lnTo>
                  <a:pt x="4492625" y="8486776"/>
                </a:lnTo>
                <a:close/>
                <a:moveTo>
                  <a:pt x="0" y="4376738"/>
                </a:moveTo>
                <a:lnTo>
                  <a:pt x="4225925" y="4376738"/>
                </a:lnTo>
                <a:lnTo>
                  <a:pt x="4225925" y="8486776"/>
                </a:lnTo>
                <a:lnTo>
                  <a:pt x="0" y="8486776"/>
                </a:lnTo>
                <a:close/>
                <a:moveTo>
                  <a:pt x="0" y="1"/>
                </a:moveTo>
                <a:lnTo>
                  <a:pt x="4225925" y="1"/>
                </a:lnTo>
                <a:lnTo>
                  <a:pt x="4225925" y="4110038"/>
                </a:lnTo>
                <a:lnTo>
                  <a:pt x="0" y="4110038"/>
                </a:lnTo>
                <a:close/>
                <a:moveTo>
                  <a:pt x="8988425" y="0"/>
                </a:moveTo>
                <a:lnTo>
                  <a:pt x="13214349" y="0"/>
                </a:lnTo>
                <a:lnTo>
                  <a:pt x="13214349" y="4110038"/>
                </a:lnTo>
                <a:lnTo>
                  <a:pt x="8988425" y="4110038"/>
                </a:lnTo>
                <a:close/>
                <a:moveTo>
                  <a:pt x="4492625" y="0"/>
                </a:moveTo>
                <a:lnTo>
                  <a:pt x="8721725" y="0"/>
                </a:lnTo>
                <a:lnTo>
                  <a:pt x="8721725" y="4110038"/>
                </a:lnTo>
                <a:lnTo>
                  <a:pt x="4492625" y="41100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85603188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0C75368-AF42-4BE0-8BE3-993F381CE075}"/>
              </a:ext>
            </a:extLst>
          </p:cNvPr>
          <p:cNvSpPr>
            <a:spLocks noGrp="1"/>
          </p:cNvSpPr>
          <p:nvPr>
            <p:ph type="pic" sz="quarter" idx="11" hasCustomPrompt="1"/>
          </p:nvPr>
        </p:nvSpPr>
        <p:spPr>
          <a:xfrm>
            <a:off x="800790" y="781050"/>
            <a:ext cx="10590421" cy="5276850"/>
          </a:xfrm>
          <a:custGeom>
            <a:avLst/>
            <a:gdLst>
              <a:gd name="connsiteX0" fmla="*/ 0 w 21183600"/>
              <a:gd name="connsiteY0" fmla="*/ 0 h 10553700"/>
              <a:gd name="connsiteX1" fmla="*/ 21183600 w 21183600"/>
              <a:gd name="connsiteY1" fmla="*/ 0 h 10553700"/>
              <a:gd name="connsiteX2" fmla="*/ 21183600 w 21183600"/>
              <a:gd name="connsiteY2" fmla="*/ 10553700 h 10553700"/>
              <a:gd name="connsiteX3" fmla="*/ 0 w 21183600"/>
              <a:gd name="connsiteY3" fmla="*/ 10553700 h 10553700"/>
            </a:gdLst>
            <a:ahLst/>
            <a:cxnLst>
              <a:cxn ang="0">
                <a:pos x="connsiteX0" y="connsiteY0"/>
              </a:cxn>
              <a:cxn ang="0">
                <a:pos x="connsiteX1" y="connsiteY1"/>
              </a:cxn>
              <a:cxn ang="0">
                <a:pos x="connsiteX2" y="connsiteY2"/>
              </a:cxn>
              <a:cxn ang="0">
                <a:pos x="connsiteX3" y="connsiteY3"/>
              </a:cxn>
            </a:cxnLst>
            <a:rect l="l" t="t" r="r" b="b"/>
            <a:pathLst>
              <a:path w="21183600" h="10553700">
                <a:moveTo>
                  <a:pt x="0" y="0"/>
                </a:moveTo>
                <a:lnTo>
                  <a:pt x="21183600" y="0"/>
                </a:lnTo>
                <a:lnTo>
                  <a:pt x="21183600" y="10553700"/>
                </a:lnTo>
                <a:lnTo>
                  <a:pt x="0" y="10553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365691065"/>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B062408-1772-49D4-893D-8C8BB7467F6A}"/>
              </a:ext>
            </a:extLst>
          </p:cNvPr>
          <p:cNvSpPr>
            <a:spLocks noGrp="1"/>
          </p:cNvSpPr>
          <p:nvPr>
            <p:ph type="pic" sz="quarter" idx="10" hasCustomPrompt="1"/>
          </p:nvPr>
        </p:nvSpPr>
        <p:spPr>
          <a:xfrm>
            <a:off x="1206976" y="0"/>
            <a:ext cx="4571405" cy="6858000"/>
          </a:xfrm>
          <a:custGeom>
            <a:avLst/>
            <a:gdLst>
              <a:gd name="connsiteX0" fmla="*/ 0 w 5161935"/>
              <a:gd name="connsiteY0" fmla="*/ 0 h 13716000"/>
              <a:gd name="connsiteX1" fmla="*/ 5161935 w 5161935"/>
              <a:gd name="connsiteY1" fmla="*/ 0 h 13716000"/>
              <a:gd name="connsiteX2" fmla="*/ 5161935 w 5161935"/>
              <a:gd name="connsiteY2" fmla="*/ 13716000 h 13716000"/>
              <a:gd name="connsiteX3" fmla="*/ 0 w 516193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61935" h="13716000">
                <a:moveTo>
                  <a:pt x="0" y="0"/>
                </a:moveTo>
                <a:lnTo>
                  <a:pt x="5161935" y="0"/>
                </a:lnTo>
                <a:lnTo>
                  <a:pt x="5161935"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8CB3B239-9E66-48A2-9ADF-036A21586330}"/>
              </a:ext>
            </a:extLst>
          </p:cNvPr>
          <p:cNvSpPr>
            <a:spLocks noGrp="1"/>
          </p:cNvSpPr>
          <p:nvPr>
            <p:ph type="pic" sz="quarter" idx="11" hasCustomPrompt="1"/>
          </p:nvPr>
        </p:nvSpPr>
        <p:spPr>
          <a:xfrm>
            <a:off x="5493392" y="4655231"/>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A8667E37-AA21-432C-AAC0-A6E15B2423C5}"/>
              </a:ext>
            </a:extLst>
          </p:cNvPr>
          <p:cNvSpPr>
            <a:spLocks noGrp="1"/>
          </p:cNvSpPr>
          <p:nvPr>
            <p:ph type="pic" sz="quarter" idx="12" hasCustomPrompt="1"/>
          </p:nvPr>
        </p:nvSpPr>
        <p:spPr>
          <a:xfrm>
            <a:off x="7593381" y="4655231"/>
            <a:ext cx="1206573" cy="1402669"/>
          </a:xfrm>
          <a:custGeom>
            <a:avLst/>
            <a:gdLst>
              <a:gd name="connsiteX0" fmla="*/ 184171 w 2413461"/>
              <a:gd name="connsiteY0" fmla="*/ 0 h 2805338"/>
              <a:gd name="connsiteX1" fmla="*/ 2229289 w 2413461"/>
              <a:gd name="connsiteY1" fmla="*/ 0 h 2805338"/>
              <a:gd name="connsiteX2" fmla="*/ 2413461 w 2413461"/>
              <a:gd name="connsiteY2" fmla="*/ 184171 h 2805338"/>
              <a:gd name="connsiteX3" fmla="*/ 2413461 w 2413461"/>
              <a:gd name="connsiteY3" fmla="*/ 2621167 h 2805338"/>
              <a:gd name="connsiteX4" fmla="*/ 2229289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89" y="0"/>
                </a:lnTo>
                <a:cubicBezTo>
                  <a:pt x="2331005" y="0"/>
                  <a:pt x="2413461" y="82456"/>
                  <a:pt x="2413461" y="184171"/>
                </a:cubicBezTo>
                <a:lnTo>
                  <a:pt x="2413461" y="2621167"/>
                </a:lnTo>
                <a:cubicBezTo>
                  <a:pt x="2413461" y="2722882"/>
                  <a:pt x="2331005" y="2805338"/>
                  <a:pt x="2229289"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5C9F0940-6C60-4400-8944-612A58D9371B}"/>
              </a:ext>
            </a:extLst>
          </p:cNvPr>
          <p:cNvSpPr>
            <a:spLocks noGrp="1"/>
          </p:cNvSpPr>
          <p:nvPr>
            <p:ph type="pic" sz="quarter" idx="13" hasCustomPrompt="1"/>
          </p:nvPr>
        </p:nvSpPr>
        <p:spPr>
          <a:xfrm>
            <a:off x="9693369" y="4655231"/>
            <a:ext cx="1206573" cy="1402669"/>
          </a:xfrm>
          <a:custGeom>
            <a:avLst/>
            <a:gdLst>
              <a:gd name="connsiteX0" fmla="*/ 184172 w 2413460"/>
              <a:gd name="connsiteY0" fmla="*/ 0 h 2805338"/>
              <a:gd name="connsiteX1" fmla="*/ 2229290 w 2413460"/>
              <a:gd name="connsiteY1" fmla="*/ 0 h 2805338"/>
              <a:gd name="connsiteX2" fmla="*/ 2413460 w 2413460"/>
              <a:gd name="connsiteY2" fmla="*/ 184171 h 2805338"/>
              <a:gd name="connsiteX3" fmla="*/ 2413460 w 2413460"/>
              <a:gd name="connsiteY3" fmla="*/ 2621167 h 2805338"/>
              <a:gd name="connsiteX4" fmla="*/ 2229290 w 2413460"/>
              <a:gd name="connsiteY4" fmla="*/ 2805338 h 2805338"/>
              <a:gd name="connsiteX5" fmla="*/ 184172 w 2413460"/>
              <a:gd name="connsiteY5" fmla="*/ 2805338 h 2805338"/>
              <a:gd name="connsiteX6" fmla="*/ 0 w 2413460"/>
              <a:gd name="connsiteY6" fmla="*/ 2621167 h 2805338"/>
              <a:gd name="connsiteX7" fmla="*/ 0 w 2413460"/>
              <a:gd name="connsiteY7" fmla="*/ 184171 h 2805338"/>
              <a:gd name="connsiteX8" fmla="*/ 184172 w 2413460"/>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0" h="2805338">
                <a:moveTo>
                  <a:pt x="184172" y="0"/>
                </a:moveTo>
                <a:lnTo>
                  <a:pt x="2229290" y="0"/>
                </a:lnTo>
                <a:cubicBezTo>
                  <a:pt x="2331004" y="0"/>
                  <a:pt x="2413460" y="82456"/>
                  <a:pt x="2413460" y="184171"/>
                </a:cubicBezTo>
                <a:lnTo>
                  <a:pt x="2413460" y="2621167"/>
                </a:lnTo>
                <a:cubicBezTo>
                  <a:pt x="2413460" y="2722882"/>
                  <a:pt x="2331004" y="2805338"/>
                  <a:pt x="2229290" y="2805338"/>
                </a:cubicBezTo>
                <a:lnTo>
                  <a:pt x="184172" y="2805338"/>
                </a:lnTo>
                <a:cubicBezTo>
                  <a:pt x="82456" y="2805338"/>
                  <a:pt x="0" y="2722882"/>
                  <a:pt x="0" y="2621167"/>
                </a:cubicBezTo>
                <a:lnTo>
                  <a:pt x="0" y="184171"/>
                </a:lnTo>
                <a:cubicBezTo>
                  <a:pt x="0" y="82456"/>
                  <a:pt x="82456" y="0"/>
                  <a:pt x="18417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249902210"/>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accel="20000" decel="8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2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6C2B6E-145A-4F79-BA34-00610FDF4A0A}"/>
              </a:ext>
            </a:extLst>
          </p:cNvPr>
          <p:cNvSpPr>
            <a:spLocks noGrp="1"/>
          </p:cNvSpPr>
          <p:nvPr>
            <p:ph type="pic" sz="quarter" idx="10" hasCustomPrompt="1"/>
          </p:nvPr>
        </p:nvSpPr>
        <p:spPr>
          <a:xfrm>
            <a:off x="6096001" y="1"/>
            <a:ext cx="4584151" cy="4704736"/>
          </a:xfrm>
          <a:custGeom>
            <a:avLst/>
            <a:gdLst>
              <a:gd name="connsiteX0" fmla="*/ 0 w 9169496"/>
              <a:gd name="connsiteY0" fmla="*/ 0 h 9409471"/>
              <a:gd name="connsiteX1" fmla="*/ 9169496 w 9169496"/>
              <a:gd name="connsiteY1" fmla="*/ 0 h 9409471"/>
              <a:gd name="connsiteX2" fmla="*/ 9169496 w 9169496"/>
              <a:gd name="connsiteY2" fmla="*/ 9409471 h 9409471"/>
              <a:gd name="connsiteX3" fmla="*/ 0 w 9169496"/>
              <a:gd name="connsiteY3" fmla="*/ 9409471 h 9409471"/>
            </a:gdLst>
            <a:ahLst/>
            <a:cxnLst>
              <a:cxn ang="0">
                <a:pos x="connsiteX0" y="connsiteY0"/>
              </a:cxn>
              <a:cxn ang="0">
                <a:pos x="connsiteX1" y="connsiteY1"/>
              </a:cxn>
              <a:cxn ang="0">
                <a:pos x="connsiteX2" y="connsiteY2"/>
              </a:cxn>
              <a:cxn ang="0">
                <a:pos x="connsiteX3" y="connsiteY3"/>
              </a:cxn>
            </a:cxnLst>
            <a:rect l="l" t="t" r="r" b="b"/>
            <a:pathLst>
              <a:path w="9169496" h="9409471">
                <a:moveTo>
                  <a:pt x="0" y="0"/>
                </a:moveTo>
                <a:lnTo>
                  <a:pt x="9169496" y="0"/>
                </a:lnTo>
                <a:lnTo>
                  <a:pt x="9169496" y="9409471"/>
                </a:lnTo>
                <a:lnTo>
                  <a:pt x="0" y="94094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449599278"/>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9000" decel="81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FD2227-FD7F-47AC-9F85-863F1505E265}"/>
              </a:ext>
            </a:extLst>
          </p:cNvPr>
          <p:cNvSpPr>
            <a:spLocks noGrp="1"/>
          </p:cNvSpPr>
          <p:nvPr>
            <p:ph type="pic" sz="quarter" idx="10" hasCustomPrompt="1"/>
          </p:nvPr>
        </p:nvSpPr>
        <p:spPr>
          <a:xfrm>
            <a:off x="4862673" y="1618489"/>
            <a:ext cx="2466654" cy="3617913"/>
          </a:xfrm>
          <a:custGeom>
            <a:avLst/>
            <a:gdLst>
              <a:gd name="connsiteX0" fmla="*/ 0 w 4933950"/>
              <a:gd name="connsiteY0" fmla="*/ 0 h 7235825"/>
              <a:gd name="connsiteX1" fmla="*/ 4933950 w 4933950"/>
              <a:gd name="connsiteY1" fmla="*/ 0 h 7235825"/>
              <a:gd name="connsiteX2" fmla="*/ 4933950 w 4933950"/>
              <a:gd name="connsiteY2" fmla="*/ 7235825 h 7235825"/>
              <a:gd name="connsiteX3" fmla="*/ 0 w 4933950"/>
              <a:gd name="connsiteY3" fmla="*/ 7235825 h 7235825"/>
            </a:gdLst>
            <a:ahLst/>
            <a:cxnLst>
              <a:cxn ang="0">
                <a:pos x="connsiteX0" y="connsiteY0"/>
              </a:cxn>
              <a:cxn ang="0">
                <a:pos x="connsiteX1" y="connsiteY1"/>
              </a:cxn>
              <a:cxn ang="0">
                <a:pos x="connsiteX2" y="connsiteY2"/>
              </a:cxn>
              <a:cxn ang="0">
                <a:pos x="connsiteX3" y="connsiteY3"/>
              </a:cxn>
            </a:cxnLst>
            <a:rect l="l" t="t" r="r" b="b"/>
            <a:pathLst>
              <a:path w="4933950" h="7235825">
                <a:moveTo>
                  <a:pt x="0" y="0"/>
                </a:moveTo>
                <a:lnTo>
                  <a:pt x="4933950" y="0"/>
                </a:lnTo>
                <a:lnTo>
                  <a:pt x="4933950" y="7235825"/>
                </a:lnTo>
                <a:lnTo>
                  <a:pt x="0" y="72358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9">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552286601"/>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BAAC93-68F1-4E56-AE8D-C41C46782742}"/>
              </a:ext>
            </a:extLst>
          </p:cNvPr>
          <p:cNvSpPr>
            <a:spLocks noGrp="1"/>
          </p:cNvSpPr>
          <p:nvPr>
            <p:ph type="pic" sz="quarter" idx="10" hasCustomPrompt="1"/>
          </p:nvPr>
        </p:nvSpPr>
        <p:spPr>
          <a:xfrm>
            <a:off x="6096000" y="-1"/>
            <a:ext cx="5295211" cy="6858000"/>
          </a:xfrm>
          <a:custGeom>
            <a:avLst/>
            <a:gdLst>
              <a:gd name="connsiteX0" fmla="*/ 0 w 12193587"/>
              <a:gd name="connsiteY0" fmla="*/ 0 h 13716000"/>
              <a:gd name="connsiteX1" fmla="*/ 12193587 w 12193587"/>
              <a:gd name="connsiteY1" fmla="*/ 0 h 13716000"/>
              <a:gd name="connsiteX2" fmla="*/ 12193587 w 12193587"/>
              <a:gd name="connsiteY2" fmla="*/ 13716000 h 13716000"/>
              <a:gd name="connsiteX3" fmla="*/ 0 w 12193587"/>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7" h="13716000">
                <a:moveTo>
                  <a:pt x="0" y="0"/>
                </a:moveTo>
                <a:lnTo>
                  <a:pt x="12193587" y="0"/>
                </a:lnTo>
                <a:lnTo>
                  <a:pt x="12193587"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8" name="Picture Placeholder 7">
            <a:extLst>
              <a:ext uri="{FF2B5EF4-FFF2-40B4-BE49-F238E27FC236}">
                <a16:creationId xmlns:a16="http://schemas.microsoft.com/office/drawing/2014/main" id="{D8501A47-0AFC-4D8C-B1CB-AA98363D71FA}"/>
              </a:ext>
            </a:extLst>
          </p:cNvPr>
          <p:cNvSpPr>
            <a:spLocks noGrp="1"/>
          </p:cNvSpPr>
          <p:nvPr>
            <p:ph type="pic" sz="quarter" idx="11" hasCustomPrompt="1"/>
          </p:nvPr>
        </p:nvSpPr>
        <p:spPr>
          <a:xfrm>
            <a:off x="3162682" y="-1"/>
            <a:ext cx="2933318" cy="7412183"/>
          </a:xfrm>
          <a:custGeom>
            <a:avLst/>
            <a:gdLst>
              <a:gd name="connsiteX0" fmla="*/ 0 w 5867399"/>
              <a:gd name="connsiteY0" fmla="*/ 0 h 13716000"/>
              <a:gd name="connsiteX1" fmla="*/ 5867399 w 5867399"/>
              <a:gd name="connsiteY1" fmla="*/ 0 h 13716000"/>
              <a:gd name="connsiteX2" fmla="*/ 5867399 w 5867399"/>
              <a:gd name="connsiteY2" fmla="*/ 13716000 h 13716000"/>
              <a:gd name="connsiteX3" fmla="*/ 0 w 586739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867399" h="13716000">
                <a:moveTo>
                  <a:pt x="0" y="0"/>
                </a:moveTo>
                <a:lnTo>
                  <a:pt x="5867399" y="0"/>
                </a:lnTo>
                <a:lnTo>
                  <a:pt x="586739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00375025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0-#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750" fill="hold"/>
                                        <p:tgtEl>
                                          <p:spTgt spid="8"/>
                                        </p:tgtEl>
                                        <p:attrNameLst>
                                          <p:attrName>ppt_x</p:attrName>
                                        </p:attrNameLst>
                                      </p:cBhvr>
                                      <p:tavLst>
                                        <p:tav tm="0">
                                          <p:val>
                                            <p:strVal val="0-#ppt_w/2"/>
                                          </p:val>
                                        </p:tav>
                                        <p:tav tm="100000">
                                          <p:val>
                                            <p:strVal val="#ppt_x"/>
                                          </p:val>
                                        </p:tav>
                                      </p:tavLst>
                                    </p:anim>
                                    <p:anim calcmode="lin" valueType="num">
                                      <p:cBhvr additive="base">
                                        <p:cTn id="12"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22">
            <a:extLst>
              <a:ext uri="{FF2B5EF4-FFF2-40B4-BE49-F238E27FC236}">
                <a16:creationId xmlns:a16="http://schemas.microsoft.com/office/drawing/2014/main" id="{FEA1AD13-2C9A-4B99-9D99-CF654A1CE15C}"/>
              </a:ext>
            </a:extLst>
          </p:cNvPr>
          <p:cNvSpPr>
            <a:spLocks noGrp="1" noChangeAspect="1"/>
          </p:cNvSpPr>
          <p:nvPr>
            <p:ph type="pic" sz="quarter" idx="10" hasCustomPrompt="1"/>
          </p:nvPr>
        </p:nvSpPr>
        <p:spPr>
          <a:xfrm rot="10800000">
            <a:off x="3117618" y="450230"/>
            <a:ext cx="5956764" cy="595754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934770308"/>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E8C886-60EB-45DA-A2AF-B20177D8FF06}"/>
              </a:ext>
            </a:extLst>
          </p:cNvPr>
          <p:cNvSpPr>
            <a:spLocks noGrp="1"/>
          </p:cNvSpPr>
          <p:nvPr>
            <p:ph type="pic" sz="quarter" idx="10" hasCustomPrompt="1"/>
          </p:nvPr>
        </p:nvSpPr>
        <p:spPr>
          <a:xfrm>
            <a:off x="2236153" y="-1"/>
            <a:ext cx="9955848" cy="6685180"/>
          </a:xfrm>
          <a:custGeom>
            <a:avLst/>
            <a:gdLst>
              <a:gd name="connsiteX0" fmla="*/ 0 w 19914288"/>
              <a:gd name="connsiteY0" fmla="*/ 0 h 13370360"/>
              <a:gd name="connsiteX1" fmla="*/ 19914288 w 19914288"/>
              <a:gd name="connsiteY1" fmla="*/ 0 h 13370360"/>
              <a:gd name="connsiteX2" fmla="*/ 19914288 w 19914288"/>
              <a:gd name="connsiteY2" fmla="*/ 5371140 h 13370360"/>
              <a:gd name="connsiteX3" fmla="*/ 18761754 w 19914288"/>
              <a:gd name="connsiteY3" fmla="*/ 9485284 h 13370360"/>
              <a:gd name="connsiteX4" fmla="*/ 10984648 w 19914288"/>
              <a:gd name="connsiteY4" fmla="*/ 11538687 h 13370360"/>
              <a:gd name="connsiteX5" fmla="*/ 1429499 w 19914288"/>
              <a:gd name="connsiteY5" fmla="*/ 1983538 h 13370360"/>
              <a:gd name="connsiteX6" fmla="*/ 110310 w 19914288"/>
              <a:gd name="connsiteY6" fmla="*/ 230761 h 133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4288" h="13370360">
                <a:moveTo>
                  <a:pt x="0" y="0"/>
                </a:moveTo>
                <a:lnTo>
                  <a:pt x="19914288" y="0"/>
                </a:lnTo>
                <a:lnTo>
                  <a:pt x="19914288" y="5371140"/>
                </a:lnTo>
                <a:lnTo>
                  <a:pt x="18761754" y="9485284"/>
                </a:lnTo>
                <a:cubicBezTo>
                  <a:pt x="17570608" y="13710310"/>
                  <a:pt x="14081078" y="14635118"/>
                  <a:pt x="10984648" y="11538687"/>
                </a:cubicBezTo>
                <a:cubicBezTo>
                  <a:pt x="1429499" y="1983538"/>
                  <a:pt x="1429499" y="1983538"/>
                  <a:pt x="1429499" y="1983538"/>
                </a:cubicBezTo>
                <a:cubicBezTo>
                  <a:pt x="848918" y="1402957"/>
                  <a:pt x="410807" y="812956"/>
                  <a:pt x="110310" y="230761"/>
                </a:cubicBez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41834719"/>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0EE9B1B-489F-4DDC-9BC1-3A2465FC1AC1}"/>
              </a:ext>
            </a:extLst>
          </p:cNvPr>
          <p:cNvSpPr>
            <a:spLocks noGrp="1"/>
          </p:cNvSpPr>
          <p:nvPr>
            <p:ph type="pic" sz="quarter" idx="10" hasCustomPrompt="1"/>
          </p:nvPr>
        </p:nvSpPr>
        <p:spPr>
          <a:xfrm>
            <a:off x="800790" y="0"/>
            <a:ext cx="3511869" cy="6858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id="{9D175D46-B4D5-4D6D-92B2-52F4DE46BF06}"/>
              </a:ext>
            </a:extLst>
          </p:cNvPr>
          <p:cNvSpPr>
            <a:spLocks noGrp="1"/>
          </p:cNvSpPr>
          <p:nvPr>
            <p:ph type="pic" sz="quarter" idx="11" hasCustomPrompt="1"/>
          </p:nvPr>
        </p:nvSpPr>
        <p:spPr>
          <a:xfrm>
            <a:off x="4340066" y="0"/>
            <a:ext cx="3511869" cy="6858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id="{2FED9DB4-37C7-4F3B-904C-EF3C82D39413}"/>
              </a:ext>
            </a:extLst>
          </p:cNvPr>
          <p:cNvSpPr>
            <a:spLocks noGrp="1"/>
          </p:cNvSpPr>
          <p:nvPr>
            <p:ph type="pic" sz="quarter" idx="12" hasCustomPrompt="1"/>
          </p:nvPr>
        </p:nvSpPr>
        <p:spPr>
          <a:xfrm>
            <a:off x="7879342" y="0"/>
            <a:ext cx="3511869" cy="6858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75586929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00F11D8B-5817-49B3-B216-7157DA53FCDB}"/>
              </a:ext>
            </a:extLst>
          </p:cNvPr>
          <p:cNvSpPr>
            <a:spLocks noGrp="1"/>
          </p:cNvSpPr>
          <p:nvPr>
            <p:ph type="pic" sz="quarter" idx="10" hasCustomPrompt="1"/>
          </p:nvPr>
        </p:nvSpPr>
        <p:spPr>
          <a:xfrm>
            <a:off x="800790" y="-1"/>
            <a:ext cx="10590421" cy="6858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019007417"/>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7397F-EE50-4449-AF5C-1D59556FD3AD}"/>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4D73C5FA-491D-4272-A08D-F296E347388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9E8E22D3-9024-44FA-B10D-7C06DF6D6D5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AC15967C-92B5-4261-A306-C614BC84032F}"/>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6" name="Espace réservé du pied de page 5">
            <a:extLst>
              <a:ext uri="{FF2B5EF4-FFF2-40B4-BE49-F238E27FC236}">
                <a16:creationId xmlns:a16="http://schemas.microsoft.com/office/drawing/2014/main" id="{74F3694F-437F-4ABD-8103-84170A246E5D}"/>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5ED8E63-7D4A-4384-8741-483F20796B65}"/>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434383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00F11D8B-5817-49B3-B216-7157DA53FCDB}"/>
              </a:ext>
            </a:extLst>
          </p:cNvPr>
          <p:cNvSpPr>
            <a:spLocks noGrp="1"/>
          </p:cNvSpPr>
          <p:nvPr>
            <p:ph type="pic" sz="quarter" idx="10" hasCustomPrompt="1"/>
          </p:nvPr>
        </p:nvSpPr>
        <p:spPr>
          <a:xfrm>
            <a:off x="3298736" y="-1"/>
            <a:ext cx="5594529" cy="6858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3099997"/>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3A211FA7-0CDE-4ED5-B916-4BC3E6FDFC91}"/>
              </a:ext>
            </a:extLst>
          </p:cNvPr>
          <p:cNvSpPr>
            <a:spLocks noGrp="1"/>
          </p:cNvSpPr>
          <p:nvPr>
            <p:ph type="pic" sz="quarter" idx="10" hasCustomPrompt="1"/>
          </p:nvPr>
        </p:nvSpPr>
        <p:spPr>
          <a:xfrm>
            <a:off x="80079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0" name="Picture Placeholder 39">
            <a:extLst>
              <a:ext uri="{FF2B5EF4-FFF2-40B4-BE49-F238E27FC236}">
                <a16:creationId xmlns:a16="http://schemas.microsoft.com/office/drawing/2014/main" id="{0EA16D7C-5DAB-42B1-AE16-E2BEF490B0E4}"/>
              </a:ext>
            </a:extLst>
          </p:cNvPr>
          <p:cNvSpPr>
            <a:spLocks noGrp="1"/>
          </p:cNvSpPr>
          <p:nvPr>
            <p:ph type="pic" sz="quarter" idx="11" hasCustomPrompt="1"/>
          </p:nvPr>
        </p:nvSpPr>
        <p:spPr>
          <a:xfrm>
            <a:off x="344839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id="{74A84ACA-7A5D-49CC-823F-94671ADE9F46}"/>
              </a:ext>
            </a:extLst>
          </p:cNvPr>
          <p:cNvSpPr>
            <a:spLocks noGrp="1"/>
          </p:cNvSpPr>
          <p:nvPr>
            <p:ph type="pic" sz="quarter" idx="12" hasCustomPrompt="1"/>
          </p:nvPr>
        </p:nvSpPr>
        <p:spPr>
          <a:xfrm>
            <a:off x="609600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id="{46D6EA88-CE13-4084-A841-0ABAA5A20939}"/>
              </a:ext>
            </a:extLst>
          </p:cNvPr>
          <p:cNvSpPr>
            <a:spLocks noGrp="1"/>
          </p:cNvSpPr>
          <p:nvPr>
            <p:ph type="pic" sz="quarter" idx="13" hasCustomPrompt="1"/>
          </p:nvPr>
        </p:nvSpPr>
        <p:spPr>
          <a:xfrm>
            <a:off x="874360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669964056"/>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0EA16D7C-5DAB-42B1-AE16-E2BEF490B0E4}"/>
              </a:ext>
            </a:extLst>
          </p:cNvPr>
          <p:cNvSpPr>
            <a:spLocks noGrp="1"/>
          </p:cNvSpPr>
          <p:nvPr>
            <p:ph type="pic" sz="quarter" idx="11" hasCustomPrompt="1"/>
          </p:nvPr>
        </p:nvSpPr>
        <p:spPr>
          <a:xfrm>
            <a:off x="344839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id="{74A84ACA-7A5D-49CC-823F-94671ADE9F46}"/>
              </a:ext>
            </a:extLst>
          </p:cNvPr>
          <p:cNvSpPr>
            <a:spLocks noGrp="1"/>
          </p:cNvSpPr>
          <p:nvPr>
            <p:ph type="pic" sz="quarter" idx="12" hasCustomPrompt="1"/>
          </p:nvPr>
        </p:nvSpPr>
        <p:spPr>
          <a:xfrm>
            <a:off x="609600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id="{46D6EA88-CE13-4084-A841-0ABAA5A20939}"/>
              </a:ext>
            </a:extLst>
          </p:cNvPr>
          <p:cNvSpPr>
            <a:spLocks noGrp="1"/>
          </p:cNvSpPr>
          <p:nvPr>
            <p:ph type="pic" sz="quarter" idx="13" hasCustomPrompt="1"/>
          </p:nvPr>
        </p:nvSpPr>
        <p:spPr>
          <a:xfrm>
            <a:off x="874360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027989975"/>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0EA16D7C-5DAB-42B1-AE16-E2BEF490B0E4}"/>
              </a:ext>
            </a:extLst>
          </p:cNvPr>
          <p:cNvSpPr>
            <a:spLocks noGrp="1"/>
          </p:cNvSpPr>
          <p:nvPr>
            <p:ph type="pic" sz="quarter" idx="11" hasCustomPrompt="1"/>
          </p:nvPr>
        </p:nvSpPr>
        <p:spPr>
          <a:xfrm>
            <a:off x="80079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id="{74A84ACA-7A5D-49CC-823F-94671ADE9F46}"/>
              </a:ext>
            </a:extLst>
          </p:cNvPr>
          <p:cNvSpPr>
            <a:spLocks noGrp="1"/>
          </p:cNvSpPr>
          <p:nvPr>
            <p:ph type="pic" sz="quarter" idx="12" hasCustomPrompt="1"/>
          </p:nvPr>
        </p:nvSpPr>
        <p:spPr>
          <a:xfrm>
            <a:off x="3448396"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id="{46D6EA88-CE13-4084-A841-0ABAA5A20939}"/>
              </a:ext>
            </a:extLst>
          </p:cNvPr>
          <p:cNvSpPr>
            <a:spLocks noGrp="1"/>
          </p:cNvSpPr>
          <p:nvPr>
            <p:ph type="pic" sz="quarter" idx="13" hasCustomPrompt="1"/>
          </p:nvPr>
        </p:nvSpPr>
        <p:spPr>
          <a:xfrm>
            <a:off x="609600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5" name="Picture Placeholder 41">
            <a:extLst>
              <a:ext uri="{FF2B5EF4-FFF2-40B4-BE49-F238E27FC236}">
                <a16:creationId xmlns:a16="http://schemas.microsoft.com/office/drawing/2014/main" id="{D9126DFD-F1EE-4A42-B208-C35B4CD0F089}"/>
              </a:ext>
            </a:extLst>
          </p:cNvPr>
          <p:cNvSpPr>
            <a:spLocks noGrp="1"/>
          </p:cNvSpPr>
          <p:nvPr>
            <p:ph type="pic" sz="quarter" idx="14" hasCustomPrompt="1"/>
          </p:nvPr>
        </p:nvSpPr>
        <p:spPr>
          <a:xfrm>
            <a:off x="8743606"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67734237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3A211FA7-0CDE-4ED5-B916-4BC3E6FDFC91}"/>
              </a:ext>
            </a:extLst>
          </p:cNvPr>
          <p:cNvSpPr>
            <a:spLocks noGrp="1"/>
          </p:cNvSpPr>
          <p:nvPr>
            <p:ph type="pic" sz="quarter" idx="10" hasCustomPrompt="1"/>
          </p:nvPr>
        </p:nvSpPr>
        <p:spPr>
          <a:xfrm>
            <a:off x="800789" y="0"/>
            <a:ext cx="5295211"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682818029"/>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3A211FA7-0CDE-4ED5-B916-4BC3E6FDFC91}"/>
              </a:ext>
            </a:extLst>
          </p:cNvPr>
          <p:cNvSpPr>
            <a:spLocks noGrp="1"/>
          </p:cNvSpPr>
          <p:nvPr>
            <p:ph type="pic" sz="quarter" idx="10" hasCustomPrompt="1"/>
          </p:nvPr>
        </p:nvSpPr>
        <p:spPr>
          <a:xfrm>
            <a:off x="800789" y="0"/>
            <a:ext cx="4613469"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599824864"/>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decel="7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3895DC7-FAAC-44F8-A6A1-569FC37C729E}"/>
              </a:ext>
            </a:extLst>
          </p:cNvPr>
          <p:cNvSpPr>
            <a:spLocks noGrp="1" noChangeAspect="1"/>
          </p:cNvSpPr>
          <p:nvPr>
            <p:ph type="pic" sz="quarter" idx="10" hasCustomPrompt="1"/>
          </p:nvPr>
        </p:nvSpPr>
        <p:spPr>
          <a:xfrm>
            <a:off x="4061725" y="1394460"/>
            <a:ext cx="4068550" cy="406908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164637603"/>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3895DC7-FAAC-44F8-A6A1-569FC37C729E}"/>
              </a:ext>
            </a:extLst>
          </p:cNvPr>
          <p:cNvSpPr>
            <a:spLocks noGrp="1" noChangeAspect="1"/>
          </p:cNvSpPr>
          <p:nvPr>
            <p:ph type="pic" sz="quarter" idx="10" hasCustomPrompt="1"/>
          </p:nvPr>
        </p:nvSpPr>
        <p:spPr>
          <a:xfrm>
            <a:off x="4153153" y="1485900"/>
            <a:ext cx="3885694" cy="388620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1799">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136580763"/>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4" name="Picture Placeholder 22">
            <a:extLst>
              <a:ext uri="{FF2B5EF4-FFF2-40B4-BE49-F238E27FC236}">
                <a16:creationId xmlns:a16="http://schemas.microsoft.com/office/drawing/2014/main" id="{111B0E70-EAAB-4D0B-B0D7-C41D85F99D31}"/>
              </a:ext>
            </a:extLst>
          </p:cNvPr>
          <p:cNvSpPr>
            <a:spLocks noGrp="1"/>
          </p:cNvSpPr>
          <p:nvPr>
            <p:ph type="pic" sz="quarter" idx="12" hasCustomPrompt="1"/>
          </p:nvPr>
        </p:nvSpPr>
        <p:spPr>
          <a:xfrm>
            <a:off x="800790" y="-1"/>
            <a:ext cx="10590421" cy="6858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noFill/>
          <a:effectLst/>
        </p:spPr>
        <p:txBody>
          <a:bodyPr wrap="square">
            <a:noAutofit/>
          </a:bodyPr>
          <a:lstStyle>
            <a:lvl1pPr>
              <a:defRPr/>
            </a:lvl1pPr>
          </a:lstStyle>
          <a:p>
            <a:r>
              <a:rPr lang="en-US"/>
              <a:t>Click icon to add picture,</a:t>
            </a:r>
          </a:p>
          <a:p>
            <a:r>
              <a:rPr lang="en-US"/>
              <a:t>Drag and Drop</a:t>
            </a:r>
          </a:p>
          <a:p>
            <a:endParaRPr lang="en-US"/>
          </a:p>
        </p:txBody>
      </p:sp>
      <p:sp>
        <p:nvSpPr>
          <p:cNvPr id="62" name="Picture Placeholder 61">
            <a:extLst>
              <a:ext uri="{FF2B5EF4-FFF2-40B4-BE49-F238E27FC236}">
                <a16:creationId xmlns:a16="http://schemas.microsoft.com/office/drawing/2014/main" id="{BEEBF3FD-E301-4B9F-AA83-F27A9E6AE368}"/>
              </a:ext>
            </a:extLst>
          </p:cNvPr>
          <p:cNvSpPr>
            <a:spLocks noGrp="1" noChangeAspect="1"/>
          </p:cNvSpPr>
          <p:nvPr>
            <p:ph type="pic" sz="quarter" idx="11" hasCustomPrompt="1"/>
          </p:nvPr>
        </p:nvSpPr>
        <p:spPr>
          <a:xfrm>
            <a:off x="4085343" y="1500982"/>
            <a:ext cx="3495579" cy="3856038"/>
          </a:xfrm>
          <a:custGeom>
            <a:avLst/>
            <a:gdLst>
              <a:gd name="connsiteX0" fmla="*/ 5969766 w 6992069"/>
              <a:gd name="connsiteY0" fmla="*/ 0 h 7712075"/>
              <a:gd name="connsiteX1" fmla="*/ 6626936 w 6992069"/>
              <a:gd name="connsiteY1" fmla="*/ 259647 h 7712075"/>
              <a:gd name="connsiteX2" fmla="*/ 6991418 w 6992069"/>
              <a:gd name="connsiteY2" fmla="*/ 1463968 h 7712075"/>
              <a:gd name="connsiteX3" fmla="*/ 6903059 w 6992069"/>
              <a:gd name="connsiteY3" fmla="*/ 6234295 h 7712075"/>
              <a:gd name="connsiteX4" fmla="*/ 5765435 w 6992069"/>
              <a:gd name="connsiteY4" fmla="*/ 7712075 h 7712075"/>
              <a:gd name="connsiteX5" fmla="*/ 4804529 w 6992069"/>
              <a:gd name="connsiteY5" fmla="*/ 7419281 h 7712075"/>
              <a:gd name="connsiteX6" fmla="*/ 883592 w 6992069"/>
              <a:gd name="connsiteY6" fmla="*/ 5143225 h 7712075"/>
              <a:gd name="connsiteX7" fmla="*/ 0 w 6992069"/>
              <a:gd name="connsiteY7" fmla="*/ 3944428 h 7712075"/>
              <a:gd name="connsiteX8" fmla="*/ 869785 w 6992069"/>
              <a:gd name="connsiteY8" fmla="*/ 2751156 h 7712075"/>
              <a:gd name="connsiteX9" fmla="*/ 5017143 w 6992069"/>
              <a:gd name="connsiteY9" fmla="*/ 303842 h 7712075"/>
              <a:gd name="connsiteX10" fmla="*/ 5969766 w 6992069"/>
              <a:gd name="connsiteY10" fmla="*/ 0 h 771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92069" h="7712075">
                <a:moveTo>
                  <a:pt x="5969766" y="0"/>
                </a:moveTo>
                <a:cubicBezTo>
                  <a:pt x="6234843" y="0"/>
                  <a:pt x="6455740" y="88390"/>
                  <a:pt x="6626936" y="259647"/>
                </a:cubicBezTo>
                <a:cubicBezTo>
                  <a:pt x="6872686" y="511008"/>
                  <a:pt x="7002463" y="939150"/>
                  <a:pt x="6991418" y="1463968"/>
                </a:cubicBezTo>
                <a:cubicBezTo>
                  <a:pt x="6991418" y="1463968"/>
                  <a:pt x="6991418" y="1463968"/>
                  <a:pt x="6903059" y="6234295"/>
                </a:cubicBezTo>
                <a:cubicBezTo>
                  <a:pt x="6883730" y="7159634"/>
                  <a:pt x="6458502" y="7712075"/>
                  <a:pt x="5765435" y="7712075"/>
                </a:cubicBezTo>
                <a:cubicBezTo>
                  <a:pt x="5472745" y="7712075"/>
                  <a:pt x="5141398" y="7609873"/>
                  <a:pt x="4804529" y="7419281"/>
                </a:cubicBezTo>
                <a:lnTo>
                  <a:pt x="883592" y="5143225"/>
                </a:lnTo>
                <a:cubicBezTo>
                  <a:pt x="314780" y="4811761"/>
                  <a:pt x="2761" y="4386381"/>
                  <a:pt x="0" y="3944428"/>
                </a:cubicBezTo>
                <a:cubicBezTo>
                  <a:pt x="0" y="3505238"/>
                  <a:pt x="309257" y="3082620"/>
                  <a:pt x="869785" y="2751156"/>
                </a:cubicBezTo>
                <a:cubicBezTo>
                  <a:pt x="869785" y="2751156"/>
                  <a:pt x="869785" y="2751156"/>
                  <a:pt x="5017143" y="303842"/>
                </a:cubicBezTo>
                <a:cubicBezTo>
                  <a:pt x="5354012" y="104964"/>
                  <a:pt x="5685360" y="0"/>
                  <a:pt x="5969766" y="0"/>
                </a:cubicBezTo>
                <a:close/>
              </a:path>
            </a:pathLst>
          </a:custGeom>
          <a:noFill/>
          <a:effectLst/>
        </p:spPr>
        <p:txBody>
          <a:bodyPr wrap="square">
            <a:noAutofit/>
          </a:bodyPr>
          <a:lstStyle>
            <a:lvl1pPr>
              <a:defRPr/>
            </a:lvl1pPr>
          </a:lstStyle>
          <a:p>
            <a:r>
              <a:rPr lang="en-US"/>
              <a:t>Click icon to add picture,</a:t>
            </a:r>
          </a:p>
          <a:p>
            <a:r>
              <a:rPr lang="en-US"/>
              <a:t>Drag and Drop</a:t>
            </a:r>
          </a:p>
          <a:p>
            <a:endParaRPr lang="en-US"/>
          </a:p>
        </p:txBody>
      </p:sp>
    </p:spTree>
    <p:extLst>
      <p:ext uri="{BB962C8B-B14F-4D97-AF65-F5344CB8AC3E}">
        <p14:creationId xmlns:p14="http://schemas.microsoft.com/office/powerpoint/2010/main" val="4083796587"/>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1642ABC-9552-483C-A5B1-973DB23769DE}"/>
              </a:ext>
            </a:extLst>
          </p:cNvPr>
          <p:cNvSpPr>
            <a:spLocks noGrp="1" noChangeAspect="1"/>
          </p:cNvSpPr>
          <p:nvPr>
            <p:ph type="pic" sz="quarter" idx="10"/>
          </p:nvPr>
        </p:nvSpPr>
        <p:spPr>
          <a:xfrm rot="10800000">
            <a:off x="3809153" y="1224757"/>
            <a:ext cx="4048203" cy="4408488"/>
          </a:xfrm>
          <a:custGeom>
            <a:avLst/>
            <a:gdLst>
              <a:gd name="connsiteX0" fmla="*/ 1575244 w 8097460"/>
              <a:gd name="connsiteY0" fmla="*/ 8264525 h 8816975"/>
              <a:gd name="connsiteX1" fmla="*/ 2527867 w 8097460"/>
              <a:gd name="connsiteY1" fmla="*/ 7960683 h 8816975"/>
              <a:gd name="connsiteX2" fmla="*/ 6675225 w 8097460"/>
              <a:gd name="connsiteY2" fmla="*/ 5513369 h 8816975"/>
              <a:gd name="connsiteX3" fmla="*/ 7545010 w 8097460"/>
              <a:gd name="connsiteY3" fmla="*/ 4320097 h 8816975"/>
              <a:gd name="connsiteX4" fmla="*/ 6661418 w 8097460"/>
              <a:gd name="connsiteY4" fmla="*/ 3121300 h 8816975"/>
              <a:gd name="connsiteX5" fmla="*/ 2740481 w 8097460"/>
              <a:gd name="connsiteY5" fmla="*/ 845244 h 8816975"/>
              <a:gd name="connsiteX6" fmla="*/ 1779575 w 8097460"/>
              <a:gd name="connsiteY6" fmla="*/ 552450 h 8816975"/>
              <a:gd name="connsiteX7" fmla="*/ 641951 w 8097460"/>
              <a:gd name="connsiteY7" fmla="*/ 2030230 h 8816975"/>
              <a:gd name="connsiteX8" fmla="*/ 553592 w 8097460"/>
              <a:gd name="connsiteY8" fmla="*/ 6800557 h 8816975"/>
              <a:gd name="connsiteX9" fmla="*/ 918074 w 8097460"/>
              <a:gd name="connsiteY9" fmla="*/ 8004878 h 8816975"/>
              <a:gd name="connsiteX10" fmla="*/ 1575244 w 8097460"/>
              <a:gd name="connsiteY10" fmla="*/ 8264525 h 8816975"/>
              <a:gd name="connsiteX11" fmla="*/ 1574787 w 8097460"/>
              <a:gd name="connsiteY11" fmla="*/ 8816975 h 8816975"/>
              <a:gd name="connsiteX12" fmla="*/ 522654 w 8097460"/>
              <a:gd name="connsiteY12" fmla="*/ 8391595 h 8816975"/>
              <a:gd name="connsiteX13" fmla="*/ 730 w 8097460"/>
              <a:gd name="connsiteY13" fmla="*/ 6792275 h 8816975"/>
              <a:gd name="connsiteX14" fmla="*/ 89098 w 8097460"/>
              <a:gd name="connsiteY14" fmla="*/ 2019176 h 8816975"/>
              <a:gd name="connsiteX15" fmla="*/ 561315 w 8097460"/>
              <a:gd name="connsiteY15" fmla="*/ 557966 h 8816975"/>
              <a:gd name="connsiteX16" fmla="*/ 1779138 w 8097460"/>
              <a:gd name="connsiteY16" fmla="*/ 0 h 8816975"/>
              <a:gd name="connsiteX17" fmla="*/ 3016292 w 8097460"/>
              <a:gd name="connsiteY17" fmla="*/ 367374 h 8816975"/>
              <a:gd name="connsiteX18" fmla="*/ 6940390 w 8097460"/>
              <a:gd name="connsiteY18" fmla="*/ 2643435 h 8816975"/>
              <a:gd name="connsiteX19" fmla="*/ 7790933 w 8097460"/>
              <a:gd name="connsiteY19" fmla="*/ 3397519 h 8816975"/>
              <a:gd name="connsiteX20" fmla="*/ 8097460 w 8097460"/>
              <a:gd name="connsiteY20" fmla="*/ 4317335 h 8816975"/>
              <a:gd name="connsiteX21" fmla="*/ 7799218 w 8097460"/>
              <a:gd name="connsiteY21" fmla="*/ 5237151 h 8816975"/>
              <a:gd name="connsiteX22" fmla="*/ 6956959 w 8097460"/>
              <a:gd name="connsiteY22" fmla="*/ 5988472 h 8816975"/>
              <a:gd name="connsiteX23" fmla="*/ 2809180 w 8097460"/>
              <a:gd name="connsiteY23" fmla="*/ 8435790 h 8816975"/>
              <a:gd name="connsiteX24" fmla="*/ 1574787 w 8097460"/>
              <a:gd name="connsiteY24" fmla="*/ 8816975 h 88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97460" h="8816975">
                <a:moveTo>
                  <a:pt x="1575244" y="8264525"/>
                </a:moveTo>
                <a:cubicBezTo>
                  <a:pt x="1859650" y="8264525"/>
                  <a:pt x="2190998" y="8159561"/>
                  <a:pt x="2527867" y="7960683"/>
                </a:cubicBezTo>
                <a:cubicBezTo>
                  <a:pt x="6675225" y="5513369"/>
                  <a:pt x="6675225" y="5513369"/>
                  <a:pt x="6675225" y="5513369"/>
                </a:cubicBezTo>
                <a:cubicBezTo>
                  <a:pt x="7235753" y="5181905"/>
                  <a:pt x="7545010" y="4759287"/>
                  <a:pt x="7545010" y="4320097"/>
                </a:cubicBezTo>
                <a:cubicBezTo>
                  <a:pt x="7542249" y="3878144"/>
                  <a:pt x="7230230" y="3452764"/>
                  <a:pt x="6661418" y="3121300"/>
                </a:cubicBezTo>
                <a:lnTo>
                  <a:pt x="2740481" y="845244"/>
                </a:lnTo>
                <a:cubicBezTo>
                  <a:pt x="2403612" y="654652"/>
                  <a:pt x="2072265" y="552450"/>
                  <a:pt x="1779575" y="552450"/>
                </a:cubicBezTo>
                <a:cubicBezTo>
                  <a:pt x="1086508" y="552450"/>
                  <a:pt x="661280" y="1104891"/>
                  <a:pt x="641951" y="2030230"/>
                </a:cubicBezTo>
                <a:cubicBezTo>
                  <a:pt x="553592" y="6800557"/>
                  <a:pt x="553592" y="6800557"/>
                  <a:pt x="553592" y="6800557"/>
                </a:cubicBezTo>
                <a:cubicBezTo>
                  <a:pt x="542547" y="7325375"/>
                  <a:pt x="672324" y="7753517"/>
                  <a:pt x="918074" y="8004878"/>
                </a:cubicBezTo>
                <a:cubicBezTo>
                  <a:pt x="1089270" y="8176135"/>
                  <a:pt x="1310167" y="8264525"/>
                  <a:pt x="1575244" y="8264525"/>
                </a:cubicBezTo>
                <a:close/>
                <a:moveTo>
                  <a:pt x="1574787" y="8816975"/>
                </a:moveTo>
                <a:cubicBezTo>
                  <a:pt x="1160562" y="8816975"/>
                  <a:pt x="798804" y="8670578"/>
                  <a:pt x="522654" y="8391595"/>
                </a:cubicBezTo>
                <a:cubicBezTo>
                  <a:pt x="169182" y="8029745"/>
                  <a:pt x="-13078" y="7474541"/>
                  <a:pt x="730" y="6792275"/>
                </a:cubicBezTo>
                <a:cubicBezTo>
                  <a:pt x="89098" y="2019176"/>
                  <a:pt x="89098" y="2019176"/>
                  <a:pt x="89098" y="2019176"/>
                </a:cubicBezTo>
                <a:cubicBezTo>
                  <a:pt x="100144" y="1419776"/>
                  <a:pt x="265834" y="914292"/>
                  <a:pt x="561315" y="557966"/>
                </a:cubicBezTo>
                <a:cubicBezTo>
                  <a:pt x="867842" y="193355"/>
                  <a:pt x="1287590" y="0"/>
                  <a:pt x="1779138" y="0"/>
                </a:cubicBezTo>
                <a:cubicBezTo>
                  <a:pt x="2174034" y="0"/>
                  <a:pt x="2588259" y="121537"/>
                  <a:pt x="3016292" y="367374"/>
                </a:cubicBezTo>
                <a:cubicBezTo>
                  <a:pt x="6940390" y="2643435"/>
                  <a:pt x="6940390" y="2643435"/>
                  <a:pt x="6940390" y="2643435"/>
                </a:cubicBezTo>
                <a:cubicBezTo>
                  <a:pt x="7307670" y="2858888"/>
                  <a:pt x="7592105" y="3110249"/>
                  <a:pt x="7790933" y="3397519"/>
                </a:cubicBezTo>
                <a:cubicBezTo>
                  <a:pt x="7992523" y="3687551"/>
                  <a:pt x="8094699" y="3996918"/>
                  <a:pt x="8097460" y="4317335"/>
                </a:cubicBezTo>
                <a:cubicBezTo>
                  <a:pt x="8097460" y="4637751"/>
                  <a:pt x="7998046" y="4947119"/>
                  <a:pt x="7799218" y="5237151"/>
                </a:cubicBezTo>
                <a:cubicBezTo>
                  <a:pt x="7603151" y="5521658"/>
                  <a:pt x="7318716" y="5775782"/>
                  <a:pt x="6956959" y="5988472"/>
                </a:cubicBezTo>
                <a:cubicBezTo>
                  <a:pt x="2809180" y="8435790"/>
                  <a:pt x="2809180" y="8435790"/>
                  <a:pt x="2809180" y="8435790"/>
                </a:cubicBezTo>
                <a:cubicBezTo>
                  <a:pt x="2378384" y="8689913"/>
                  <a:pt x="1964159" y="8816975"/>
                  <a:pt x="1574787" y="8816975"/>
                </a:cubicBezTo>
                <a:close/>
              </a:path>
            </a:pathLst>
          </a:custGeom>
          <a:noFill/>
          <a:effectLst/>
        </p:spPr>
        <p:txBody>
          <a:bodyPr wrap="square">
            <a:noAutofit/>
          </a:bodyPr>
          <a:lstStyle/>
          <a:p>
            <a:endParaRPr lang="en-US"/>
          </a:p>
        </p:txBody>
      </p:sp>
    </p:spTree>
    <p:extLst>
      <p:ext uri="{BB962C8B-B14F-4D97-AF65-F5344CB8AC3E}">
        <p14:creationId xmlns:p14="http://schemas.microsoft.com/office/powerpoint/2010/main" val="357133874"/>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2BF50-FC72-4217-A562-F42B2D5962F9}"/>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0B067FAC-943E-4248-92C8-9676F81B7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7925DB-1556-4F35-AA11-1EFF8F87F8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19B7D72E-BB74-4DE0-BC80-4F2D3D87B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76E7360-2DEC-4142-BFA3-A649AD60B1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50838480-1711-4686-86A4-5F7747A75FCC}"/>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8" name="Espace réservé du pied de page 7">
            <a:extLst>
              <a:ext uri="{FF2B5EF4-FFF2-40B4-BE49-F238E27FC236}">
                <a16:creationId xmlns:a16="http://schemas.microsoft.com/office/drawing/2014/main" id="{99855178-1ABD-4D66-916E-45F2A9FA9984}"/>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8905F45C-132F-46E9-85B6-6AB1A2268D1C}"/>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634890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34290" tIns="17145" rIns="34290" bIns="17145"/>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lIns="34290" tIns="17145" rIns="34290" bIns="1714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451672"/>
      </p:ext>
    </p:extLst>
  </p:cSld>
  <p:clrMapOvr>
    <a:masterClrMapping/>
  </p:clrMapOvr>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7BAE4-36AD-4311-8476-C8B70E568F7A}"/>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98427A90-27FF-40B2-9DA0-B1584F046AD8}"/>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4" name="Espace réservé du pied de page 3">
            <a:extLst>
              <a:ext uri="{FF2B5EF4-FFF2-40B4-BE49-F238E27FC236}">
                <a16:creationId xmlns:a16="http://schemas.microsoft.com/office/drawing/2014/main" id="{F4AE12C5-6A1D-43C8-AEC4-BF304D23A8E5}"/>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1921F950-9E00-4470-85DC-244328F57126}"/>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27147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9440AD-C997-4ED4-9C5F-67748A364C65}"/>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3" name="Espace réservé du pied de page 2">
            <a:extLst>
              <a:ext uri="{FF2B5EF4-FFF2-40B4-BE49-F238E27FC236}">
                <a16:creationId xmlns:a16="http://schemas.microsoft.com/office/drawing/2014/main" id="{093B5B74-52EB-4403-99AA-A778D6F709F1}"/>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9D1B8156-E24E-447E-9DD6-B2422C67E9F8}"/>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296592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0A7BB-AF71-4E3C-95E9-EE46660123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2CD30035-92F4-4A45-99DA-B1E6147D2A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6A8C0011-2FF2-4416-A890-2A0613896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58E5F7-C734-4593-8659-A35CDA0E4CDF}"/>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6" name="Espace réservé du pied de page 5">
            <a:extLst>
              <a:ext uri="{FF2B5EF4-FFF2-40B4-BE49-F238E27FC236}">
                <a16:creationId xmlns:a16="http://schemas.microsoft.com/office/drawing/2014/main" id="{78F6E2D6-1128-40BA-9B13-4656C21407C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884DDBF-07E3-4617-8916-9267FEABBCC0}"/>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131097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4F587-59B3-40A6-9C94-9CD83F04CC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AB48AA7C-6142-4D26-8C32-D35FD94BF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4B8367F5-36CF-4D2E-A966-FB2DDD391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C3159B-2DE8-46FB-9EB0-960209B2751A}"/>
              </a:ext>
            </a:extLst>
          </p:cNvPr>
          <p:cNvSpPr>
            <a:spLocks noGrp="1"/>
          </p:cNvSpPr>
          <p:nvPr>
            <p:ph type="dt" sz="half" idx="10"/>
          </p:nvPr>
        </p:nvSpPr>
        <p:spPr/>
        <p:txBody>
          <a:bodyPr/>
          <a:lstStyle/>
          <a:p>
            <a:fld id="{818071EC-78F0-4224-8335-399136647200}" type="datetimeFigureOut">
              <a:rPr lang="en-GB" smtClean="0"/>
              <a:t>18/08/2020</a:t>
            </a:fld>
            <a:endParaRPr lang="en-GB"/>
          </a:p>
        </p:txBody>
      </p:sp>
      <p:sp>
        <p:nvSpPr>
          <p:cNvPr id="6" name="Espace réservé du pied de page 5">
            <a:extLst>
              <a:ext uri="{FF2B5EF4-FFF2-40B4-BE49-F238E27FC236}">
                <a16:creationId xmlns:a16="http://schemas.microsoft.com/office/drawing/2014/main" id="{A1F1CEEC-3221-4E51-A66A-D4CF862143B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9DC4D081-B796-45C4-A2B7-B6F269CC112B}"/>
              </a:ext>
            </a:extLst>
          </p:cNvPr>
          <p:cNvSpPr>
            <a:spLocks noGrp="1"/>
          </p:cNvSpPr>
          <p:nvPr>
            <p:ph type="sldNum" sz="quarter" idx="12"/>
          </p:nvPr>
        </p:nvSpPr>
        <p:spPr/>
        <p:txBody>
          <a:bodyPr/>
          <a:lstStyle/>
          <a:p>
            <a:fld id="{7B7489A5-B0A0-4A82-8E27-D4AB7B1E7CCD}" type="slidenum">
              <a:rPr lang="en-GB" smtClean="0"/>
              <a:t>‹N°›</a:t>
            </a:fld>
            <a:endParaRPr lang="en-GB"/>
          </a:p>
        </p:txBody>
      </p:sp>
    </p:spTree>
    <p:extLst>
      <p:ext uri="{BB962C8B-B14F-4D97-AF65-F5344CB8AC3E}">
        <p14:creationId xmlns:p14="http://schemas.microsoft.com/office/powerpoint/2010/main" val="276380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9FA51C-BE54-4264-8046-491641713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14BC02CC-D48C-4C92-994F-4BCB70EEE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02F30436-1C4F-481B-82E4-D51C1F8D7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071EC-78F0-4224-8335-399136647200}" type="datetimeFigureOut">
              <a:rPr lang="en-GB" smtClean="0"/>
              <a:t>18/08/2020</a:t>
            </a:fld>
            <a:endParaRPr lang="en-GB"/>
          </a:p>
        </p:txBody>
      </p:sp>
      <p:sp>
        <p:nvSpPr>
          <p:cNvPr id="5" name="Espace réservé du pied de page 4">
            <a:extLst>
              <a:ext uri="{FF2B5EF4-FFF2-40B4-BE49-F238E27FC236}">
                <a16:creationId xmlns:a16="http://schemas.microsoft.com/office/drawing/2014/main" id="{897CFC5B-B699-496D-8809-D42677110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B5FCDC9D-241F-420C-B65E-AE74DB756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489A5-B0A0-4A82-8E27-D4AB7B1E7CCD}" type="slidenum">
              <a:rPr lang="en-GB" smtClean="0"/>
              <a:t>‹N°›</a:t>
            </a:fld>
            <a:endParaRPr lang="en-GB"/>
          </a:p>
        </p:txBody>
      </p:sp>
    </p:spTree>
    <p:extLst>
      <p:ext uri="{BB962C8B-B14F-4D97-AF65-F5344CB8AC3E}">
        <p14:creationId xmlns:p14="http://schemas.microsoft.com/office/powerpoint/2010/main" val="172357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hueOff val="-7200000"/>
            <a:satOff val="-100001"/>
          </a:schemeClr>
        </a:solidFill>
        <a:effectLst/>
      </p:bgPr>
    </p:bg>
    <p:spTree>
      <p:nvGrpSpPr>
        <p:cNvPr id="1" name=""/>
        <p:cNvGrpSpPr/>
        <p:nvPr/>
      </p:nvGrpSpPr>
      <p:grpSpPr>
        <a:xfrm>
          <a:off x="0" y="0"/>
          <a:ext cx="0" cy="0"/>
          <a:chOff x="0" y="0"/>
          <a:chExt cx="0" cy="0"/>
        </a:xfrm>
      </p:grpSpPr>
      <p:sp>
        <p:nvSpPr>
          <p:cNvPr id="2" name="Oval 6"/>
          <p:cNvSpPr/>
          <p:nvPr/>
        </p:nvSpPr>
        <p:spPr>
          <a:xfrm>
            <a:off x="11222123" y="485951"/>
            <a:ext cx="343947" cy="343768"/>
          </a:xfrm>
          <a:prstGeom prst="ellipse">
            <a:avLst/>
          </a:prstGeom>
          <a:solidFill>
            <a:schemeClr val="accent2"/>
          </a:solidFill>
          <a:ln w="12700">
            <a:miter lim="400000"/>
          </a:ln>
        </p:spPr>
        <p:txBody>
          <a:bodyPr lIns="22860" rIns="22860" anchor="ctr"/>
          <a:lstStyle/>
          <a:p>
            <a:pPr algn="ctr">
              <a:defRPr sz="4400">
                <a:latin typeface="+mn-lt"/>
                <a:ea typeface="+mn-ea"/>
                <a:cs typeface="+mn-cs"/>
                <a:sym typeface="Montserrat Light"/>
              </a:defRPr>
            </a:pPr>
            <a:endParaRPr sz="2200"/>
          </a:p>
        </p:txBody>
      </p:sp>
      <p:sp>
        <p:nvSpPr>
          <p:cNvPr id="3" name="Slide Number"/>
          <p:cNvSpPr txBox="1">
            <a:spLocks noGrp="1"/>
          </p:cNvSpPr>
          <p:nvPr>
            <p:ph type="sldNum" sz="quarter" idx="2"/>
          </p:nvPr>
        </p:nvSpPr>
        <p:spPr>
          <a:xfrm>
            <a:off x="11170723" y="519770"/>
            <a:ext cx="442712" cy="369294"/>
          </a:xfrm>
          <a:prstGeom prst="rect">
            <a:avLst/>
          </a:prstGeom>
          <a:ln w="12700">
            <a:miter lim="400000"/>
          </a:ln>
        </p:spPr>
        <p:txBody>
          <a:bodyPr wrap="none" lIns="91421" tIns="91421" rIns="91421" bIns="91421">
            <a:spAutoFit/>
          </a:bodyPr>
          <a:lstStyle>
            <a:lvl1pPr algn="ctr">
              <a:defRPr sz="1200">
                <a:solidFill>
                  <a:schemeClr val="accent5">
                    <a:hueOff val="-7200000"/>
                    <a:satOff val="-100001"/>
                  </a:schemeClr>
                </a:solidFill>
                <a:latin typeface="+mn-lt"/>
                <a:ea typeface="+mn-ea"/>
                <a:cs typeface="+mn-cs"/>
                <a:sym typeface="Montserrat Light"/>
              </a:defRPr>
            </a:lvl1pPr>
          </a:lstStyle>
          <a:p>
            <a:fld id="{86CB4B4D-7CA3-9044-876B-883B54F8677D}" type="slidenum">
              <a:t>‹N°›</a:t>
            </a:fld>
            <a:endParaRPr/>
          </a:p>
        </p:txBody>
      </p:sp>
      <p:sp>
        <p:nvSpPr>
          <p:cNvPr id="4" name="Title Text"/>
          <p:cNvSpPr txBox="1">
            <a:spLocks noGrp="1"/>
          </p:cNvSpPr>
          <p:nvPr>
            <p:ph type="title"/>
          </p:nvPr>
        </p:nvSpPr>
        <p:spPr>
          <a:xfrm>
            <a:off x="609600" y="92075"/>
            <a:ext cx="10972801"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609600" y="1600200"/>
            <a:ext cx="10972801"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491575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Lst>
  <mc:AlternateContent xmlns:mc="http://schemas.openxmlformats.org/markup-compatibility/2006" xmlns:p14="http://schemas.microsoft.com/office/powerpoint/2010/main">
    <mc:Choice Requires="p14">
      <p:transition spd="slow" p14:dur="1500" advTm="4000"/>
    </mc:Choice>
    <mc:Fallback xmlns="">
      <p:transition spd="slow" advTm="4000"/>
    </mc:Fallback>
  </mc:AlternateContent>
  <p:txStyles>
    <p:titleStyle>
      <a:lvl1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1pPr>
      <a:lvl2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2pPr>
      <a:lvl3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3pPr>
      <a:lvl4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4pPr>
      <a:lvl5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5pPr>
      <a:lvl6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6pPr>
      <a:lvl7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7pPr>
      <a:lvl8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8pPr>
      <a:lvl9pPr marL="0" marR="0" indent="0" algn="l" defTabSz="914172" rtl="0" latinLnBrk="0">
        <a:lnSpc>
          <a:spcPct val="90000"/>
        </a:lnSpc>
        <a:spcBef>
          <a:spcPts val="0"/>
        </a:spcBef>
        <a:spcAft>
          <a:spcPts val="0"/>
        </a:spcAft>
        <a:buClrTx/>
        <a:buSzTx/>
        <a:buFontTx/>
        <a:buNone/>
        <a:tabLst/>
        <a:defRPr sz="3000" b="0" i="0" u="none" strike="noStrike" cap="none" spc="0" baseline="0">
          <a:ln>
            <a:noFill/>
          </a:ln>
          <a:solidFill>
            <a:srgbClr val="7F7F7F"/>
          </a:solidFill>
          <a:uFillTx/>
          <a:latin typeface="+mn-lt"/>
          <a:ea typeface="+mn-ea"/>
          <a:cs typeface="+mn-cs"/>
          <a:sym typeface="Montserrat Light"/>
        </a:defRPr>
      </a:lvl9pPr>
    </p:titleStyle>
    <p:bodyStyle>
      <a:lvl1pPr marL="0" marR="0" indent="0" algn="l" defTabSz="914172" rtl="0" latinLnBrk="0">
        <a:lnSpc>
          <a:spcPct val="90000"/>
        </a:lnSpc>
        <a:spcBef>
          <a:spcPts val="1000"/>
        </a:spcBef>
        <a:spcAft>
          <a:spcPts val="0"/>
        </a:spcAft>
        <a:buClrTx/>
        <a:buSzTx/>
        <a:buFontTx/>
        <a:buNone/>
        <a:tabLst/>
        <a:defRPr sz="2000" b="0" i="0" u="none" strike="noStrike" cap="none" spc="0" baseline="0">
          <a:ln>
            <a:noFill/>
          </a:ln>
          <a:solidFill>
            <a:srgbClr val="7F7F7F"/>
          </a:solidFill>
          <a:uFillTx/>
          <a:latin typeface="+mn-lt"/>
          <a:ea typeface="+mn-ea"/>
          <a:cs typeface="+mn-cs"/>
          <a:sym typeface="Montserrat Light"/>
        </a:defRPr>
      </a:lvl1pPr>
      <a:lvl2pPr marL="0" marR="0" indent="457086" algn="l" defTabSz="914172" rtl="0" latinLnBrk="0">
        <a:lnSpc>
          <a:spcPct val="90000"/>
        </a:lnSpc>
        <a:spcBef>
          <a:spcPts val="1000"/>
        </a:spcBef>
        <a:spcAft>
          <a:spcPts val="0"/>
        </a:spcAft>
        <a:buClrTx/>
        <a:buSzTx/>
        <a:buFontTx/>
        <a:buNone/>
        <a:tabLst/>
        <a:defRPr sz="2000" b="0" i="0" u="none" strike="noStrike" cap="none" spc="0" baseline="0">
          <a:ln>
            <a:noFill/>
          </a:ln>
          <a:solidFill>
            <a:srgbClr val="7F7F7F"/>
          </a:solidFill>
          <a:uFillTx/>
          <a:latin typeface="+mn-lt"/>
          <a:ea typeface="+mn-ea"/>
          <a:cs typeface="+mn-cs"/>
          <a:sym typeface="Montserrat Light"/>
        </a:defRPr>
      </a:lvl2pPr>
      <a:lvl3pPr marL="0" marR="0" indent="914172" algn="l" defTabSz="914172" rtl="0" latinLnBrk="0">
        <a:lnSpc>
          <a:spcPct val="90000"/>
        </a:lnSpc>
        <a:spcBef>
          <a:spcPts val="1000"/>
        </a:spcBef>
        <a:spcAft>
          <a:spcPts val="0"/>
        </a:spcAft>
        <a:buClrTx/>
        <a:buSzTx/>
        <a:buFontTx/>
        <a:buNone/>
        <a:tabLst/>
        <a:defRPr sz="2000" b="0" i="0" u="none" strike="noStrike" cap="none" spc="0" baseline="0">
          <a:ln>
            <a:noFill/>
          </a:ln>
          <a:solidFill>
            <a:srgbClr val="7F7F7F"/>
          </a:solidFill>
          <a:uFillTx/>
          <a:latin typeface="+mn-lt"/>
          <a:ea typeface="+mn-ea"/>
          <a:cs typeface="+mn-cs"/>
          <a:sym typeface="Montserrat Light"/>
        </a:defRPr>
      </a:lvl3pPr>
      <a:lvl4pPr marL="0" marR="0" indent="1371257" algn="l" defTabSz="914172" rtl="0" latinLnBrk="0">
        <a:lnSpc>
          <a:spcPct val="90000"/>
        </a:lnSpc>
        <a:spcBef>
          <a:spcPts val="1000"/>
        </a:spcBef>
        <a:spcAft>
          <a:spcPts val="0"/>
        </a:spcAft>
        <a:buClrTx/>
        <a:buSzTx/>
        <a:buFontTx/>
        <a:buNone/>
        <a:tabLst/>
        <a:defRPr sz="2000" b="0" i="0" u="none" strike="noStrike" cap="none" spc="0" baseline="0">
          <a:ln>
            <a:noFill/>
          </a:ln>
          <a:solidFill>
            <a:srgbClr val="7F7F7F"/>
          </a:solidFill>
          <a:uFillTx/>
          <a:latin typeface="+mn-lt"/>
          <a:ea typeface="+mn-ea"/>
          <a:cs typeface="+mn-cs"/>
          <a:sym typeface="Montserrat Light"/>
        </a:defRPr>
      </a:lvl4pPr>
      <a:lvl5pPr marL="0" marR="0" indent="1828342" algn="l" defTabSz="914172" rtl="0" latinLnBrk="0">
        <a:lnSpc>
          <a:spcPct val="90000"/>
        </a:lnSpc>
        <a:spcBef>
          <a:spcPts val="1000"/>
        </a:spcBef>
        <a:spcAft>
          <a:spcPts val="0"/>
        </a:spcAft>
        <a:buClrTx/>
        <a:buSzTx/>
        <a:buFontTx/>
        <a:buNone/>
        <a:tabLst/>
        <a:defRPr sz="2000" b="0" i="0" u="none" strike="noStrike" cap="none" spc="0" baseline="0">
          <a:ln>
            <a:noFill/>
          </a:ln>
          <a:solidFill>
            <a:srgbClr val="7F7F7F"/>
          </a:solidFill>
          <a:uFillTx/>
          <a:latin typeface="+mn-lt"/>
          <a:ea typeface="+mn-ea"/>
          <a:cs typeface="+mn-cs"/>
          <a:sym typeface="Montserrat Light"/>
        </a:defRPr>
      </a:lvl5pPr>
      <a:lvl6pPr marL="2546621" marR="0" indent="-261192" algn="l" defTabSz="914172" rtl="0" latinLnBrk="0">
        <a:lnSpc>
          <a:spcPct val="90000"/>
        </a:lnSpc>
        <a:spcBef>
          <a:spcPts val="1000"/>
        </a:spcBef>
        <a:spcAft>
          <a:spcPts val="0"/>
        </a:spcAft>
        <a:buClrTx/>
        <a:buSzPct val="100000"/>
        <a:buFontTx/>
        <a:buChar char="•"/>
        <a:tabLst/>
        <a:defRPr sz="2000" b="0" i="0" u="none" strike="noStrike" cap="none" spc="0" baseline="0">
          <a:ln>
            <a:noFill/>
          </a:ln>
          <a:solidFill>
            <a:srgbClr val="7F7F7F"/>
          </a:solidFill>
          <a:uFillTx/>
          <a:latin typeface="+mn-lt"/>
          <a:ea typeface="+mn-ea"/>
          <a:cs typeface="+mn-cs"/>
          <a:sym typeface="Montserrat Light"/>
        </a:defRPr>
      </a:lvl6pPr>
      <a:lvl7pPr marL="3003706" marR="0" indent="-261192" algn="l" defTabSz="914172" rtl="0" latinLnBrk="0">
        <a:lnSpc>
          <a:spcPct val="90000"/>
        </a:lnSpc>
        <a:spcBef>
          <a:spcPts val="1000"/>
        </a:spcBef>
        <a:spcAft>
          <a:spcPts val="0"/>
        </a:spcAft>
        <a:buClrTx/>
        <a:buSzPct val="100000"/>
        <a:buFontTx/>
        <a:buChar char="•"/>
        <a:tabLst/>
        <a:defRPr sz="2000" b="0" i="0" u="none" strike="noStrike" cap="none" spc="0" baseline="0">
          <a:ln>
            <a:noFill/>
          </a:ln>
          <a:solidFill>
            <a:srgbClr val="7F7F7F"/>
          </a:solidFill>
          <a:uFillTx/>
          <a:latin typeface="+mn-lt"/>
          <a:ea typeface="+mn-ea"/>
          <a:cs typeface="+mn-cs"/>
          <a:sym typeface="Montserrat Light"/>
        </a:defRPr>
      </a:lvl7pPr>
      <a:lvl8pPr marL="3460792" marR="0" indent="-261192" algn="l" defTabSz="914172" rtl="0" latinLnBrk="0">
        <a:lnSpc>
          <a:spcPct val="90000"/>
        </a:lnSpc>
        <a:spcBef>
          <a:spcPts val="1000"/>
        </a:spcBef>
        <a:spcAft>
          <a:spcPts val="0"/>
        </a:spcAft>
        <a:buClrTx/>
        <a:buSzPct val="100000"/>
        <a:buFontTx/>
        <a:buChar char="•"/>
        <a:tabLst/>
        <a:defRPr sz="2000" b="0" i="0" u="none" strike="noStrike" cap="none" spc="0" baseline="0">
          <a:ln>
            <a:noFill/>
          </a:ln>
          <a:solidFill>
            <a:srgbClr val="7F7F7F"/>
          </a:solidFill>
          <a:uFillTx/>
          <a:latin typeface="+mn-lt"/>
          <a:ea typeface="+mn-ea"/>
          <a:cs typeface="+mn-cs"/>
          <a:sym typeface="Montserrat Light"/>
        </a:defRPr>
      </a:lvl8pPr>
      <a:lvl9pPr marL="3917878" marR="0" indent="-261192" algn="l" defTabSz="914172" rtl="0" latinLnBrk="0">
        <a:lnSpc>
          <a:spcPct val="90000"/>
        </a:lnSpc>
        <a:spcBef>
          <a:spcPts val="1000"/>
        </a:spcBef>
        <a:spcAft>
          <a:spcPts val="0"/>
        </a:spcAft>
        <a:buClrTx/>
        <a:buSzPct val="100000"/>
        <a:buFontTx/>
        <a:buChar char="•"/>
        <a:tabLst/>
        <a:defRPr sz="2000" b="0" i="0" u="none" strike="noStrike" cap="none" spc="0" baseline="0">
          <a:ln>
            <a:noFill/>
          </a:ln>
          <a:solidFill>
            <a:srgbClr val="7F7F7F"/>
          </a:solidFill>
          <a:uFillTx/>
          <a:latin typeface="+mn-lt"/>
          <a:ea typeface="+mn-ea"/>
          <a:cs typeface="+mn-cs"/>
          <a:sym typeface="Montserrat Light"/>
        </a:defRPr>
      </a:lvl9pPr>
    </p:bodyStyle>
    <p:otherStyle>
      <a:lvl1pPr marL="0" marR="0" indent="0"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1pPr>
      <a:lvl2pPr marL="0" marR="0" indent="457108"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2pPr>
      <a:lvl3pPr marL="0" marR="0" indent="914217"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3pPr>
      <a:lvl4pPr marL="0" marR="0" indent="1371326"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4pPr>
      <a:lvl5pPr marL="0" marR="0" indent="1828434"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5pPr>
      <a:lvl6pPr marL="0" marR="0" indent="2285543"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6pPr>
      <a:lvl7pPr marL="0" marR="0" indent="2742652"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7pPr>
      <a:lvl8pPr marL="0" marR="0" indent="3199760"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8pPr>
      <a:lvl9pPr marL="0" marR="0" indent="3656869" algn="ctr" defTabSz="91421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javierguev.com/?utm_source=Porfolio&amp;utm_medium=email&amp;utm_campaign=inside_fintech"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javierguev.com/?utm_source=Portfolio&amp;utm_medium=email&amp;utm_campaign=Presentation" TargetMode="External"/><Relationship Id="rId7" Type="http://schemas.openxmlformats.org/officeDocument/2006/relationships/hyperlink" Target="https://www.facebook.com/CFintech/" TargetMode="External"/><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hyperlink" Target="https://www.c-innovation.eu/waitlist" TargetMode="External"/><Relationship Id="rId5" Type="http://schemas.openxmlformats.org/officeDocument/2006/relationships/hyperlink" Target="https://www.linkedin.com/company/c-innovation-research/?viewAsMember=true" TargetMode="External"/><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hyperlink" Target="https://www.instagram.com/seeinnova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chart" Target="../charts/chart6.xml"/><Relationship Id="rId5" Type="http://schemas.openxmlformats.org/officeDocument/2006/relationships/chart" Target="../charts/chart2.xml"/><Relationship Id="rId10" Type="http://schemas.openxmlformats.org/officeDocument/2006/relationships/chart" Target="../charts/chart5.xml"/><Relationship Id="rId4" Type="http://schemas.openxmlformats.org/officeDocument/2006/relationships/chart" Target="../charts/chart1.xml"/><Relationship Id="rId9"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www.javierguev.com/?utm_source=Portfolio&amp;utm_medium=email&amp;utm_campaign=Presentation" TargetMode="External"/><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hart" Target="../charts/char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8.jpeg"/><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FB67EF-99AA-4337-B209-CC9BABAE4579}"/>
              </a:ext>
            </a:extLst>
          </p:cNvPr>
          <p:cNvSpPr/>
          <p:nvPr/>
        </p:nvSpPr>
        <p:spPr bwMode="auto">
          <a:xfrm>
            <a:off x="-10343" y="-6483"/>
            <a:ext cx="12181657" cy="6985000"/>
          </a:xfrm>
          <a:prstGeom prst="rect">
            <a:avLst/>
          </a:prstGeom>
          <a:solidFill>
            <a:srgbClr val="00000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fr-FR" sz="7466" dirty="0">
              <a:solidFill>
                <a:srgbClr val="000000"/>
              </a:solidFill>
              <a:latin typeface="Gill Sans" charset="0"/>
              <a:ea typeface="ヒラギノ角ゴ ProN W3" charset="0"/>
              <a:cs typeface="ヒラギノ角ゴ ProN W3" charset="0"/>
              <a:sym typeface="Gill Sans" charset="0"/>
            </a:endParaRPr>
          </a:p>
        </p:txBody>
      </p:sp>
      <p:sp>
        <p:nvSpPr>
          <p:cNvPr id="12" name="Rectangle 11">
            <a:extLst>
              <a:ext uri="{FF2B5EF4-FFF2-40B4-BE49-F238E27FC236}">
                <a16:creationId xmlns:a16="http://schemas.microsoft.com/office/drawing/2014/main" id="{D93050D5-B7F0-4AAA-B4BB-9B689E8299B9}"/>
              </a:ext>
            </a:extLst>
          </p:cNvPr>
          <p:cNvSpPr>
            <a:spLocks/>
          </p:cNvSpPr>
          <p:nvPr/>
        </p:nvSpPr>
        <p:spPr bwMode="auto">
          <a:xfrm>
            <a:off x="4936068" y="357538"/>
            <a:ext cx="6934199" cy="50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r>
              <a:rPr lang="en-GB" sz="3200" dirty="0">
                <a:solidFill>
                  <a:schemeClr val="bg1"/>
                </a:solidFill>
                <a:latin typeface="Open Sans Light" charset="0"/>
                <a:cs typeface="Open Sans Light" charset="0"/>
                <a:sym typeface="Open Sans Light" charset="0"/>
              </a:rPr>
              <a:t>How two start-ups took differently path to Retail Banking and what we have learnt</a:t>
            </a:r>
          </a:p>
        </p:txBody>
      </p:sp>
      <p:pic>
        <p:nvPicPr>
          <p:cNvPr id="8" name="Image 7">
            <a:hlinkClick r:id="rId2"/>
            <a:extLst>
              <a:ext uri="{FF2B5EF4-FFF2-40B4-BE49-F238E27FC236}">
                <a16:creationId xmlns:a16="http://schemas.microsoft.com/office/drawing/2014/main" id="{2F2AF3E4-E3CB-4A11-A872-7530A7719C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5667" y="269639"/>
            <a:ext cx="4428153" cy="1112594"/>
          </a:xfrm>
          <a:prstGeom prst="rect">
            <a:avLst/>
          </a:prstGeom>
        </p:spPr>
      </p:pic>
      <p:pic>
        <p:nvPicPr>
          <p:cNvPr id="11" name="Image 10">
            <a:extLst>
              <a:ext uri="{FF2B5EF4-FFF2-40B4-BE49-F238E27FC236}">
                <a16:creationId xmlns:a16="http://schemas.microsoft.com/office/drawing/2014/main" id="{C49EB654-2D70-4141-B7A1-80E831469561}"/>
              </a:ext>
            </a:extLst>
          </p:cNvPr>
          <p:cNvPicPr>
            <a:picLocks noChangeAspect="1"/>
          </p:cNvPicPr>
          <p:nvPr/>
        </p:nvPicPr>
        <p:blipFill>
          <a:blip r:embed="rId4"/>
          <a:stretch>
            <a:fillRect/>
          </a:stretch>
        </p:blipFill>
        <p:spPr>
          <a:xfrm>
            <a:off x="11220590" y="6105282"/>
            <a:ext cx="951479" cy="749895"/>
          </a:xfrm>
          <a:prstGeom prst="rect">
            <a:avLst/>
          </a:prstGeom>
        </p:spPr>
      </p:pic>
      <p:pic>
        <p:nvPicPr>
          <p:cNvPr id="1026" name="Picture 2" descr="A better way to handle your money | Revolut US">
            <a:extLst>
              <a:ext uri="{FF2B5EF4-FFF2-40B4-BE49-F238E27FC236}">
                <a16:creationId xmlns:a16="http://schemas.microsoft.com/office/drawing/2014/main" id="{7D579964-370B-4C2E-A069-A47D0111F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13" y="1747703"/>
            <a:ext cx="3902410" cy="4865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k Account - Open a Current Account in minutes with Monzo">
            <a:extLst>
              <a:ext uri="{FF2B5EF4-FFF2-40B4-BE49-F238E27FC236}">
                <a16:creationId xmlns:a16="http://schemas.microsoft.com/office/drawing/2014/main" id="{7904AE91-A350-4A1C-9884-25BE8FD86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430" y="1524000"/>
            <a:ext cx="5150238" cy="51419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2D8B7BDD-39EC-4C8B-BA39-32192246A76B}"/>
              </a:ext>
            </a:extLst>
          </p:cNvPr>
          <p:cNvPicPr>
            <a:picLocks noChangeAspect="1"/>
          </p:cNvPicPr>
          <p:nvPr/>
        </p:nvPicPr>
        <p:blipFill>
          <a:blip r:embed="rId7"/>
          <a:stretch>
            <a:fillRect/>
          </a:stretch>
        </p:blipFill>
        <p:spPr>
          <a:xfrm>
            <a:off x="8956146" y="2321519"/>
            <a:ext cx="2419350" cy="942975"/>
          </a:xfrm>
          <a:prstGeom prst="rect">
            <a:avLst/>
          </a:prstGeom>
        </p:spPr>
      </p:pic>
      <p:pic>
        <p:nvPicPr>
          <p:cNvPr id="7" name="Image 6">
            <a:extLst>
              <a:ext uri="{FF2B5EF4-FFF2-40B4-BE49-F238E27FC236}">
                <a16:creationId xmlns:a16="http://schemas.microsoft.com/office/drawing/2014/main" id="{1110C63C-1411-4C5D-BB53-7057B412877C}"/>
              </a:ext>
            </a:extLst>
          </p:cNvPr>
          <p:cNvPicPr>
            <a:picLocks noChangeAspect="1"/>
          </p:cNvPicPr>
          <p:nvPr/>
        </p:nvPicPr>
        <p:blipFill>
          <a:blip r:embed="rId8"/>
          <a:stretch>
            <a:fillRect/>
          </a:stretch>
        </p:blipFill>
        <p:spPr>
          <a:xfrm>
            <a:off x="3225605" y="1961496"/>
            <a:ext cx="1913022" cy="720046"/>
          </a:xfrm>
          <a:prstGeom prst="rect">
            <a:avLst/>
          </a:prstGeom>
        </p:spPr>
      </p:pic>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4CF44F47-7918-4D41-8318-C8DDCC6EDB9F}"/>
              </a:ext>
            </a:extLst>
          </p:cNvPr>
          <p:cNvSpPr/>
          <p:nvPr/>
        </p:nvSpPr>
        <p:spPr>
          <a:xfrm>
            <a:off x="-167408" y="0"/>
            <a:ext cx="12496825" cy="6996659"/>
          </a:xfrm>
          <a:prstGeom prst="rect">
            <a:avLst/>
          </a:prstGeom>
          <a:solidFill>
            <a:srgbClr val="000000"/>
          </a:solidFill>
          <a:ln w="12700">
            <a:miter lim="400000"/>
          </a:ln>
        </p:spPr>
        <p:txBody>
          <a:bodyPr lIns="22860" rIns="22860" anchor="ctr"/>
          <a:lstStyle/>
          <a:p>
            <a:pPr defTabSz="914193" hangingPunct="0">
              <a:defRPr>
                <a:solidFill>
                  <a:srgbClr val="FEFFFE">
                    <a:hueOff val="-7200000"/>
                    <a:satOff val="-100001"/>
                  </a:srgbClr>
                </a:solidFill>
                <a:latin typeface="+mn-lt"/>
                <a:ea typeface="+mn-ea"/>
                <a:cs typeface="+mn-cs"/>
                <a:sym typeface="Montserrat Light"/>
              </a:defRPr>
            </a:pPr>
            <a:endParaRPr kern="0" dirty="0">
              <a:solidFill>
                <a:srgbClr val="FEFFFE">
                  <a:hueOff val="-7200000"/>
                  <a:satOff val="-100001"/>
                </a:srgbClr>
              </a:solidFill>
              <a:latin typeface="Montserrat Light"/>
              <a:sym typeface="Montserrat Light"/>
            </a:endParaRPr>
          </a:p>
        </p:txBody>
      </p:sp>
      <p:sp>
        <p:nvSpPr>
          <p:cNvPr id="322" name="TextBox 7"/>
          <p:cNvSpPr txBox="1">
            <a:spLocks noGrp="1"/>
          </p:cNvSpPr>
          <p:nvPr>
            <p:ph type="sldNum" sz="quarter" idx="2"/>
          </p:nvPr>
        </p:nvSpPr>
        <p:spPr>
          <a:xfrm>
            <a:off x="11218459" y="519770"/>
            <a:ext cx="341723" cy="369294"/>
          </a:xfrm>
          <a:prstGeom prst="rect">
            <a:avLst/>
          </a:prstGeom>
          <a:extLst>
            <a:ext uri="{C572A759-6A51-4108-AA02-DFA0A04FC94B}">
              <ma14:wrappingTextBoxFlag xmlns:ma14="http://schemas.microsoft.com/office/mac/drawingml/2011/main" xmlns="" val="1"/>
            </a:ext>
          </a:extLst>
        </p:spPr>
        <p:txBody>
          <a:bodyPr/>
          <a:lstStyle/>
          <a:p>
            <a:pPr defTabSz="914217" hangingPunct="0"/>
            <a:fld id="{86CB4B4D-7CA3-9044-876B-883B54F8677D}" type="slidenum">
              <a:rPr kern="0">
                <a:solidFill>
                  <a:srgbClr val="FEFFFE">
                    <a:hueOff val="-7200000"/>
                    <a:satOff val="-100001"/>
                  </a:srgbClr>
                </a:solidFill>
                <a:latin typeface="Montserrat Light"/>
              </a:rPr>
              <a:pPr defTabSz="914217" hangingPunct="0"/>
              <a:t>10</a:t>
            </a:fld>
            <a:endParaRPr kern="0">
              <a:solidFill>
                <a:srgbClr val="FEFFFE">
                  <a:hueOff val="-7200000"/>
                  <a:satOff val="-100001"/>
                </a:srgbClr>
              </a:solidFill>
              <a:latin typeface="Montserrat Light"/>
            </a:endParaRPr>
          </a:p>
        </p:txBody>
      </p:sp>
      <p:grpSp>
        <p:nvGrpSpPr>
          <p:cNvPr id="327" name="Group 1"/>
          <p:cNvGrpSpPr/>
          <p:nvPr/>
        </p:nvGrpSpPr>
        <p:grpSpPr>
          <a:xfrm>
            <a:off x="1466215" y="1063173"/>
            <a:ext cx="10020936" cy="4961607"/>
            <a:chOff x="-2252347" y="0"/>
            <a:chExt cx="20187934" cy="9923210"/>
          </a:xfrm>
        </p:grpSpPr>
        <p:sp>
          <p:nvSpPr>
            <p:cNvPr id="324" name="TextBox 17"/>
            <p:cNvSpPr txBox="1"/>
            <p:nvPr/>
          </p:nvSpPr>
          <p:spPr>
            <a:xfrm>
              <a:off x="-1" y="0"/>
              <a:ext cx="15288896" cy="14465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spAutoFit/>
            </a:bodyPr>
            <a:lstStyle/>
            <a:p>
              <a:pPr algn="ctr" defTabSz="914217" hangingPunct="0">
                <a:defRPr sz="8800" b="1">
                  <a:solidFill>
                    <a:srgbClr val="FEFFFE">
                      <a:hueOff val="-7200000"/>
                      <a:satOff val="-100001"/>
                    </a:srgbClr>
                  </a:solidFill>
                  <a:latin typeface="Montserrat Bold"/>
                  <a:ea typeface="Montserrat Bold"/>
                  <a:cs typeface="Montserrat Bold"/>
                  <a:sym typeface="Montserrat Bold"/>
                </a:defRPr>
              </a:pPr>
              <a:r>
                <a:rPr lang="en-GB" sz="4400" b="1" kern="0" dirty="0">
                  <a:solidFill>
                    <a:srgbClr val="FEFFFE">
                      <a:hueOff val="-7200000"/>
                      <a:satOff val="-100001"/>
                    </a:srgbClr>
                  </a:solidFill>
                  <a:latin typeface="Montserrat Bold"/>
                  <a:sym typeface="Montserrat Bold"/>
                </a:rPr>
                <a:t>Final Remarks</a:t>
              </a:r>
            </a:p>
          </p:txBody>
        </p:sp>
        <p:sp>
          <p:nvSpPr>
            <p:cNvPr id="325" name="Rectangle 21"/>
            <p:cNvSpPr/>
            <p:nvPr/>
          </p:nvSpPr>
          <p:spPr>
            <a:xfrm>
              <a:off x="5143500" y="2164237"/>
              <a:ext cx="3836943" cy="96253"/>
            </a:xfrm>
            <a:prstGeom prst="rect">
              <a:avLst/>
            </a:prstGeom>
            <a:solidFill>
              <a:schemeClr val="accent1"/>
            </a:solidFill>
            <a:ln w="12700" cap="flat">
              <a:noFill/>
              <a:miter lim="400000"/>
            </a:ln>
            <a:effectLst/>
          </p:spPr>
          <p:txBody>
            <a:bodyPr wrap="square" lIns="22860" tIns="22860" rIns="22860" bIns="22860" numCol="1" anchor="ctr">
              <a:noAutofit/>
            </a:bodyPr>
            <a:lstStyle/>
            <a:p>
              <a:pPr algn="ctr" defTabSz="914217" hangingPunct="0">
                <a:defRPr>
                  <a:solidFill>
                    <a:srgbClr val="FEFFFE">
                      <a:hueOff val="-7200000"/>
                      <a:satOff val="-100001"/>
                    </a:srgbClr>
                  </a:solidFill>
                  <a:latin typeface="+mn-lt"/>
                  <a:ea typeface="+mn-ea"/>
                  <a:cs typeface="+mn-cs"/>
                  <a:sym typeface="Montserrat Light"/>
                </a:defRPr>
              </a:pPr>
              <a:endParaRPr kern="0">
                <a:solidFill>
                  <a:srgbClr val="FEFFFE">
                    <a:hueOff val="-7200000"/>
                    <a:satOff val="-100001"/>
                  </a:srgbClr>
                </a:solidFill>
                <a:latin typeface="Montserrat Light"/>
                <a:sym typeface="Montserrat Light"/>
              </a:endParaRPr>
            </a:p>
          </p:txBody>
        </p:sp>
        <p:sp>
          <p:nvSpPr>
            <p:cNvPr id="326" name="Rectangle 6"/>
            <p:cNvSpPr txBox="1"/>
            <p:nvPr/>
          </p:nvSpPr>
          <p:spPr>
            <a:xfrm>
              <a:off x="-2252347" y="2721241"/>
              <a:ext cx="20187934" cy="72019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spAutoFit/>
            </a:bodyPr>
            <a:lstStyle>
              <a:lvl1pPr algn="ctr">
                <a:lnSpc>
                  <a:spcPts val="4000"/>
                </a:lnSpc>
                <a:defRPr sz="2800">
                  <a:solidFill>
                    <a:schemeClr val="accent5">
                      <a:hueOff val="-7200000"/>
                      <a:satOff val="-100001"/>
                    </a:schemeClr>
                  </a:solidFill>
                  <a:latin typeface="+mn-lt"/>
                  <a:ea typeface="+mn-ea"/>
                  <a:cs typeface="+mn-cs"/>
                  <a:sym typeface="Montserrat Light"/>
                </a:defRPr>
              </a:lvl1pPr>
            </a:lstStyle>
            <a:p>
              <a:pPr marL="371475" indent="-371475" algn="l" defTabSz="914217" hangingPunct="0">
                <a:lnSpc>
                  <a:spcPct val="100000"/>
                </a:lnSpc>
                <a:buFont typeface="+mj-lt"/>
                <a:buAutoNum type="arabicPeriod"/>
              </a:pPr>
              <a:r>
                <a:rPr lang="en-GB" sz="2100" b="1" kern="0" dirty="0">
                  <a:solidFill>
                    <a:srgbClr val="FEFFFE">
                      <a:hueOff val="-7200000"/>
                      <a:satOff val="-100001"/>
                    </a:srgbClr>
                  </a:solidFill>
                  <a:latin typeface="Montserrat Light"/>
                </a:rPr>
                <a:t>The fastest-growing challenger banks in Europe— Revolut and  Monzo acquired 1.5M customers through viral growth strategies and without the need of a bank charter. </a:t>
              </a:r>
            </a:p>
            <a:p>
              <a:pPr marL="371475" indent="-371475" algn="l" defTabSz="914217" hangingPunct="0">
                <a:lnSpc>
                  <a:spcPct val="100000"/>
                </a:lnSpc>
                <a:buFont typeface="+mj-lt"/>
                <a:buAutoNum type="arabicPeriod"/>
              </a:pPr>
              <a:endParaRPr lang="en-GB" sz="2100" b="1" kern="0" dirty="0">
                <a:solidFill>
                  <a:srgbClr val="FEFFFE">
                    <a:hueOff val="-7200000"/>
                    <a:satOff val="-100001"/>
                  </a:srgbClr>
                </a:solidFill>
                <a:latin typeface="Montserrat Light"/>
              </a:endParaRPr>
            </a:p>
            <a:p>
              <a:pPr marL="371475" indent="-371475" algn="l" defTabSz="914217" hangingPunct="0">
                <a:lnSpc>
                  <a:spcPct val="100000"/>
                </a:lnSpc>
                <a:buFont typeface="+mj-lt"/>
                <a:buAutoNum type="arabicPeriod"/>
              </a:pPr>
              <a:r>
                <a:rPr lang="en-GB" sz="2100" b="1" kern="0" dirty="0">
                  <a:solidFill>
                    <a:srgbClr val="FEFFFE">
                      <a:hueOff val="-7200000"/>
                      <a:satOff val="-100001"/>
                    </a:srgbClr>
                  </a:solidFill>
                  <a:latin typeface="Montserrat Light"/>
                  <a:sym typeface="Calibri"/>
                </a:rPr>
                <a:t>Revolut challenged the conventional go-to market strategy by applying for an easier-to-acquire e-money license and targeting currency exchange rather than current accounts. Revolut initially focused on frequent </a:t>
              </a:r>
              <a:r>
                <a:rPr lang="en-GB" sz="2100" b="1" kern="0" dirty="0" err="1">
                  <a:solidFill>
                    <a:srgbClr val="FEFFFE">
                      <a:hueOff val="-7200000"/>
                      <a:satOff val="-100001"/>
                    </a:srgbClr>
                  </a:solidFill>
                  <a:latin typeface="Montserrat Light"/>
                  <a:sym typeface="Calibri"/>
                </a:rPr>
                <a:t>travelers</a:t>
              </a:r>
              <a:r>
                <a:rPr lang="en-GB" sz="2100" b="1" kern="0" dirty="0">
                  <a:solidFill>
                    <a:srgbClr val="FEFFFE">
                      <a:hueOff val="-7200000"/>
                      <a:satOff val="-100001"/>
                    </a:srgbClr>
                  </a:solidFill>
                  <a:latin typeface="Montserrat Light"/>
                  <a:sym typeface="Calibri"/>
                </a:rPr>
                <a:t>, a niche they was underserved and, just then broadened its banking offering.</a:t>
              </a:r>
            </a:p>
            <a:p>
              <a:pPr marL="371475" indent="-371475" algn="l" defTabSz="914217" hangingPunct="0">
                <a:lnSpc>
                  <a:spcPct val="100000"/>
                </a:lnSpc>
                <a:buFont typeface="+mj-lt"/>
                <a:buAutoNum type="arabicPeriod"/>
              </a:pPr>
              <a:endParaRPr lang="en-GB" sz="2100" kern="0" dirty="0">
                <a:solidFill>
                  <a:srgbClr val="FEFFFE">
                    <a:hueOff val="-7200000"/>
                    <a:satOff val="-100001"/>
                  </a:srgbClr>
                </a:solidFill>
                <a:latin typeface="Montserrat Light"/>
              </a:endParaRPr>
            </a:p>
            <a:p>
              <a:pPr marL="371475" indent="-371475" algn="l" defTabSz="914217" hangingPunct="0">
                <a:lnSpc>
                  <a:spcPct val="100000"/>
                </a:lnSpc>
                <a:buFont typeface="+mj-lt"/>
                <a:buAutoNum type="arabicPeriod"/>
              </a:pPr>
              <a:r>
                <a:rPr lang="en-GB" sz="2100" b="1" kern="0" dirty="0">
                  <a:solidFill>
                    <a:srgbClr val="FEFFFE">
                      <a:hueOff val="-7200000"/>
                      <a:satOff val="-100001"/>
                    </a:srgbClr>
                  </a:solidFill>
                  <a:latin typeface="Montserrat Light"/>
                </a:rPr>
                <a:t>Lending seems to be the most obvious opportunity for challenger banks to monetise, but it has challenges during the current environment.  Strong knowledge of how to effectively lend money and run a healthy loan book are key for success!</a:t>
              </a:r>
            </a:p>
          </p:txBody>
        </p:sp>
      </p:grpSp>
      <p:pic>
        <p:nvPicPr>
          <p:cNvPr id="4" name="Image 3">
            <a:extLst>
              <a:ext uri="{FF2B5EF4-FFF2-40B4-BE49-F238E27FC236}">
                <a16:creationId xmlns:a16="http://schemas.microsoft.com/office/drawing/2014/main" id="{ED9C9D69-DBA3-4092-8FC5-DD337050CEBA}"/>
              </a:ext>
            </a:extLst>
          </p:cNvPr>
          <p:cNvPicPr>
            <a:picLocks noChangeAspect="1"/>
          </p:cNvPicPr>
          <p:nvPr/>
        </p:nvPicPr>
        <p:blipFill>
          <a:blip r:embed="rId3"/>
          <a:stretch>
            <a:fillRect/>
          </a:stretch>
        </p:blipFill>
        <p:spPr>
          <a:xfrm>
            <a:off x="11011411" y="5963282"/>
            <a:ext cx="951479" cy="749895"/>
          </a:xfrm>
          <a:prstGeom prst="rect">
            <a:avLst/>
          </a:prstGeom>
        </p:spPr>
      </p:pic>
    </p:spTree>
    <p:extLst>
      <p:ext uri="{BB962C8B-B14F-4D97-AF65-F5344CB8AC3E}">
        <p14:creationId xmlns:p14="http://schemas.microsoft.com/office/powerpoint/2010/main" val="1117499361"/>
      </p:ext>
    </p:extLst>
  </p:cSld>
  <p:clrMapOvr>
    <a:overrideClrMapping bg1="lt1" tx1="dk1" bg2="lt2" tx2="dk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0F0C54-28B7-4555-9512-3A2B5D837E31}"/>
              </a:ext>
            </a:extLst>
          </p:cNvPr>
          <p:cNvSpPr/>
          <p:nvPr/>
        </p:nvSpPr>
        <p:spPr bwMode="auto">
          <a:xfrm>
            <a:off x="-10342" y="-6483"/>
            <a:ext cx="12303942" cy="6985000"/>
          </a:xfrm>
          <a:prstGeom prst="rect">
            <a:avLst/>
          </a:prstGeom>
          <a:solidFill>
            <a:srgbClr val="00000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fr-FR" sz="7466" dirty="0">
              <a:solidFill>
                <a:srgbClr val="000000"/>
              </a:solidFill>
              <a:latin typeface="Gill Sans" charset="0"/>
              <a:ea typeface="ヒラギノ角ゴ ProN W3" charset="0"/>
              <a:cs typeface="ヒラギノ角ゴ ProN W3" charset="0"/>
              <a:sym typeface="Gill Sans" charset="0"/>
            </a:endParaRPr>
          </a:p>
        </p:txBody>
      </p:sp>
      <p:sp>
        <p:nvSpPr>
          <p:cNvPr id="6" name="Rectangle 15">
            <a:extLst>
              <a:ext uri="{FF2B5EF4-FFF2-40B4-BE49-F238E27FC236}">
                <a16:creationId xmlns:a16="http://schemas.microsoft.com/office/drawing/2014/main" id="{DF26D999-0D80-44C2-8289-90AB8AA03F87}"/>
              </a:ext>
            </a:extLst>
          </p:cNvPr>
          <p:cNvSpPr/>
          <p:nvPr/>
        </p:nvSpPr>
        <p:spPr>
          <a:xfrm>
            <a:off x="4572029" y="-2232"/>
            <a:ext cx="7721571" cy="6855768"/>
          </a:xfrm>
          <a:prstGeom prst="rect">
            <a:avLst/>
          </a:prstGeom>
          <a:noFill/>
          <a:ln w="12700">
            <a:miter lim="400000"/>
          </a:ln>
        </p:spPr>
        <p:txBody>
          <a:bodyPr lIns="22860" rIns="22860" anchor="ctr"/>
          <a:lstStyle/>
          <a:p>
            <a:pPr defTabSz="914170" hangingPunct="0">
              <a:defRPr>
                <a:solidFill>
                  <a:srgbClr val="FEFFFE">
                    <a:hueOff val="-7200000"/>
                    <a:satOff val="-100001"/>
                  </a:srgbClr>
                </a:solidFill>
                <a:latin typeface="+mn-lt"/>
                <a:ea typeface="+mn-ea"/>
                <a:cs typeface="+mn-cs"/>
                <a:sym typeface="Montserrat Light"/>
              </a:defRPr>
            </a:pPr>
            <a:endParaRPr kern="0" dirty="0">
              <a:solidFill>
                <a:srgbClr val="FEFFFE">
                  <a:hueOff val="-7200000"/>
                  <a:satOff val="-100001"/>
                </a:srgbClr>
              </a:solidFill>
              <a:latin typeface="Montserrat Light"/>
              <a:sym typeface="Montserrat Light"/>
            </a:endParaRPr>
          </a:p>
        </p:txBody>
      </p:sp>
      <p:pic>
        <p:nvPicPr>
          <p:cNvPr id="12" name="Image 11">
            <a:hlinkClick r:id="rId3"/>
            <a:extLst>
              <a:ext uri="{FF2B5EF4-FFF2-40B4-BE49-F238E27FC236}">
                <a16:creationId xmlns:a16="http://schemas.microsoft.com/office/drawing/2014/main" id="{9B81918A-3600-4647-890F-93335510E5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8454" y="326419"/>
            <a:ext cx="4894426" cy="1229748"/>
          </a:xfrm>
          <a:prstGeom prst="rect">
            <a:avLst/>
          </a:prstGeom>
        </p:spPr>
      </p:pic>
      <p:pic>
        <p:nvPicPr>
          <p:cNvPr id="9" name="Image 8">
            <a:hlinkClick r:id="rId5"/>
            <a:extLst>
              <a:ext uri="{FF2B5EF4-FFF2-40B4-BE49-F238E27FC236}">
                <a16:creationId xmlns:a16="http://schemas.microsoft.com/office/drawing/2014/main" id="{E51804B6-663D-428C-9DEF-185D103794BA}"/>
              </a:ext>
            </a:extLst>
          </p:cNvPr>
          <p:cNvPicPr>
            <a:picLocks noChangeAspect="1"/>
          </p:cNvPicPr>
          <p:nvPr/>
        </p:nvPicPr>
        <p:blipFill>
          <a:blip r:embed="rId6"/>
          <a:stretch>
            <a:fillRect/>
          </a:stretch>
        </p:blipFill>
        <p:spPr>
          <a:xfrm>
            <a:off x="7106844" y="5565067"/>
            <a:ext cx="2387112" cy="1025235"/>
          </a:xfrm>
          <a:prstGeom prst="rect">
            <a:avLst/>
          </a:prstGeom>
        </p:spPr>
      </p:pic>
      <p:pic>
        <p:nvPicPr>
          <p:cNvPr id="13" name="Image 12">
            <a:hlinkClick r:id="rId7"/>
            <a:extLst>
              <a:ext uri="{FF2B5EF4-FFF2-40B4-BE49-F238E27FC236}">
                <a16:creationId xmlns:a16="http://schemas.microsoft.com/office/drawing/2014/main" id="{5DE99DB8-D806-4C75-AE18-3FEF299A409D}"/>
              </a:ext>
            </a:extLst>
          </p:cNvPr>
          <p:cNvPicPr>
            <a:picLocks noChangeAspect="1"/>
          </p:cNvPicPr>
          <p:nvPr/>
        </p:nvPicPr>
        <p:blipFill>
          <a:blip r:embed="rId8"/>
          <a:stretch>
            <a:fillRect/>
          </a:stretch>
        </p:blipFill>
        <p:spPr>
          <a:xfrm>
            <a:off x="9803943" y="5621514"/>
            <a:ext cx="805244" cy="906877"/>
          </a:xfrm>
          <a:prstGeom prst="rect">
            <a:avLst/>
          </a:prstGeom>
        </p:spPr>
      </p:pic>
      <p:pic>
        <p:nvPicPr>
          <p:cNvPr id="14" name="Image 13">
            <a:hlinkClick r:id="rId9"/>
            <a:extLst>
              <a:ext uri="{FF2B5EF4-FFF2-40B4-BE49-F238E27FC236}">
                <a16:creationId xmlns:a16="http://schemas.microsoft.com/office/drawing/2014/main" id="{C03A6C5A-68E0-45EE-A889-AD7CFCAE90DF}"/>
              </a:ext>
            </a:extLst>
          </p:cNvPr>
          <p:cNvPicPr>
            <a:picLocks noChangeAspect="1"/>
          </p:cNvPicPr>
          <p:nvPr/>
        </p:nvPicPr>
        <p:blipFill>
          <a:blip r:embed="rId10"/>
          <a:stretch>
            <a:fillRect/>
          </a:stretch>
        </p:blipFill>
        <p:spPr>
          <a:xfrm>
            <a:off x="10788737" y="5632803"/>
            <a:ext cx="951708" cy="837151"/>
          </a:xfrm>
          <a:prstGeom prst="rect">
            <a:avLst/>
          </a:prstGeom>
        </p:spPr>
      </p:pic>
      <p:pic>
        <p:nvPicPr>
          <p:cNvPr id="17" name="Image 16">
            <a:hlinkClick r:id="rId11"/>
            <a:extLst>
              <a:ext uri="{FF2B5EF4-FFF2-40B4-BE49-F238E27FC236}">
                <a16:creationId xmlns:a16="http://schemas.microsoft.com/office/drawing/2014/main" id="{29B8B891-BFCE-4EC8-AB6C-1C17DAEB0BA3}"/>
              </a:ext>
            </a:extLst>
          </p:cNvPr>
          <p:cNvPicPr>
            <a:picLocks noChangeAspect="1"/>
          </p:cNvPicPr>
          <p:nvPr/>
        </p:nvPicPr>
        <p:blipFill>
          <a:blip r:embed="rId12"/>
          <a:stretch>
            <a:fillRect/>
          </a:stretch>
        </p:blipFill>
        <p:spPr>
          <a:xfrm>
            <a:off x="1239843" y="1556167"/>
            <a:ext cx="8538729" cy="3942553"/>
          </a:xfrm>
          <a:prstGeom prst="rect">
            <a:avLst/>
          </a:prstGeom>
        </p:spPr>
      </p:pic>
    </p:spTree>
    <p:extLst>
      <p:ext uri="{BB962C8B-B14F-4D97-AF65-F5344CB8AC3E}">
        <p14:creationId xmlns:p14="http://schemas.microsoft.com/office/powerpoint/2010/main" val="917354689"/>
      </p:ext>
    </p:extLst>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a:extLst>
              <a:ext uri="{FF2B5EF4-FFF2-40B4-BE49-F238E27FC236}">
                <a16:creationId xmlns:a16="http://schemas.microsoft.com/office/drawing/2014/main" id="{77B08868-3CCF-49BF-9221-3A50D1A9F708}"/>
              </a:ext>
            </a:extLst>
          </p:cNvPr>
          <p:cNvSpPr/>
          <p:nvPr/>
        </p:nvSpPr>
        <p:spPr>
          <a:xfrm>
            <a:off x="-167408" y="0"/>
            <a:ext cx="12496825" cy="6996659"/>
          </a:xfrm>
          <a:prstGeom prst="rect">
            <a:avLst/>
          </a:prstGeom>
          <a:solidFill>
            <a:srgbClr val="000000"/>
          </a:solidFill>
          <a:ln w="12700">
            <a:miter lim="400000"/>
          </a:ln>
        </p:spPr>
        <p:txBody>
          <a:bodyPr lIns="22860" rIns="22860" anchor="ctr"/>
          <a:lstStyle/>
          <a:p>
            <a:pPr defTabSz="914193" hangingPunct="0">
              <a:defRPr>
                <a:solidFill>
                  <a:srgbClr val="FEFFFE">
                    <a:hueOff val="-7200000"/>
                    <a:satOff val="-100001"/>
                  </a:srgbClr>
                </a:solidFill>
                <a:latin typeface="+mn-lt"/>
                <a:ea typeface="+mn-ea"/>
                <a:cs typeface="+mn-cs"/>
                <a:sym typeface="Montserrat Light"/>
              </a:defRPr>
            </a:pPr>
            <a:r>
              <a:rPr lang="fr-FR" kern="0" dirty="0">
                <a:solidFill>
                  <a:srgbClr val="FEFFFE">
                    <a:hueOff val="-7200000"/>
                    <a:satOff val="-100001"/>
                  </a:srgbClr>
                </a:solidFill>
                <a:latin typeface="Montserrat Light"/>
                <a:sym typeface="Montserrat Light"/>
              </a:rPr>
              <a:t>Re</a:t>
            </a:r>
          </a:p>
        </p:txBody>
      </p:sp>
      <p:pic>
        <p:nvPicPr>
          <p:cNvPr id="14" name="Image 13">
            <a:extLst>
              <a:ext uri="{FF2B5EF4-FFF2-40B4-BE49-F238E27FC236}">
                <a16:creationId xmlns:a16="http://schemas.microsoft.com/office/drawing/2014/main" id="{74835F0D-91B6-4231-BD05-C83FFD8CFB44}"/>
              </a:ext>
            </a:extLst>
          </p:cNvPr>
          <p:cNvPicPr>
            <a:picLocks noChangeAspect="1"/>
          </p:cNvPicPr>
          <p:nvPr/>
        </p:nvPicPr>
        <p:blipFill>
          <a:blip r:embed="rId3"/>
          <a:stretch>
            <a:fillRect/>
          </a:stretch>
        </p:blipFill>
        <p:spPr>
          <a:xfrm>
            <a:off x="11206929" y="6129452"/>
            <a:ext cx="951479" cy="749895"/>
          </a:xfrm>
          <a:prstGeom prst="rect">
            <a:avLst/>
          </a:prstGeom>
        </p:spPr>
      </p:pic>
      <p:sp>
        <p:nvSpPr>
          <p:cNvPr id="29" name="Rectangle 7">
            <a:extLst>
              <a:ext uri="{FF2B5EF4-FFF2-40B4-BE49-F238E27FC236}">
                <a16:creationId xmlns:a16="http://schemas.microsoft.com/office/drawing/2014/main" id="{E879CD4D-593C-473D-BC3C-CE4010CF2F37}"/>
              </a:ext>
            </a:extLst>
          </p:cNvPr>
          <p:cNvSpPr>
            <a:spLocks/>
          </p:cNvSpPr>
          <p:nvPr/>
        </p:nvSpPr>
        <p:spPr bwMode="auto">
          <a:xfrm>
            <a:off x="91966" y="103408"/>
            <a:ext cx="11515725"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r>
              <a:rPr lang="en-GB" dirty="0">
                <a:solidFill>
                  <a:schemeClr val="bg1"/>
                </a:solidFill>
                <a:latin typeface="Open Sans Light" charset="0"/>
                <a:cs typeface="Open Sans Light" charset="0"/>
                <a:sym typeface="Open Sans Light" charset="0"/>
              </a:rPr>
              <a:t>Key highlights from </a:t>
            </a:r>
            <a:r>
              <a:rPr lang="en-GB" dirty="0">
                <a:solidFill>
                  <a:schemeClr val="bg1"/>
                </a:solidFill>
              </a:rPr>
              <a:t>Annual Reports. There is a big performance difference between Monzo and Revolut, with Revolut pulling away quite significantly, £100m in revenue difference, higher revenue per customer and three times more number of customers, which benefits from economies of scale. In the positive side Monzo's revenues are rising faster than costs. </a:t>
            </a:r>
            <a:endParaRPr lang="en-GB" dirty="0">
              <a:solidFill>
                <a:schemeClr val="bg1"/>
              </a:solidFill>
              <a:latin typeface="Open Sans Light" charset="0"/>
              <a:cs typeface="Open Sans Light" charset="0"/>
              <a:sym typeface="Open Sans Light" charset="0"/>
            </a:endParaRPr>
          </a:p>
        </p:txBody>
      </p:sp>
      <p:graphicFrame>
        <p:nvGraphicFramePr>
          <p:cNvPr id="46" name="Graphique 45">
            <a:extLst>
              <a:ext uri="{FF2B5EF4-FFF2-40B4-BE49-F238E27FC236}">
                <a16:creationId xmlns:a16="http://schemas.microsoft.com/office/drawing/2014/main" id="{ACE7F95D-96B0-43E0-914F-BAC07DA5A262}"/>
              </a:ext>
            </a:extLst>
          </p:cNvPr>
          <p:cNvGraphicFramePr>
            <a:graphicFrameLocks/>
          </p:cNvGraphicFramePr>
          <p:nvPr>
            <p:extLst>
              <p:ext uri="{D42A27DB-BD31-4B8C-83A1-F6EECF244321}">
                <p14:modId xmlns:p14="http://schemas.microsoft.com/office/powerpoint/2010/main" val="262954574"/>
              </p:ext>
            </p:extLst>
          </p:nvPr>
        </p:nvGraphicFramePr>
        <p:xfrm>
          <a:off x="4562085" y="1023293"/>
          <a:ext cx="3275524" cy="2861803"/>
        </p:xfrm>
        <a:graphic>
          <a:graphicData uri="http://schemas.openxmlformats.org/drawingml/2006/chart">
            <c:chart xmlns:c="http://schemas.openxmlformats.org/drawingml/2006/chart" xmlns:r="http://schemas.openxmlformats.org/officeDocument/2006/relationships" r:id="rId4"/>
          </a:graphicData>
        </a:graphic>
      </p:graphicFrame>
      <p:grpSp>
        <p:nvGrpSpPr>
          <p:cNvPr id="32" name="Groupe 31">
            <a:extLst>
              <a:ext uri="{FF2B5EF4-FFF2-40B4-BE49-F238E27FC236}">
                <a16:creationId xmlns:a16="http://schemas.microsoft.com/office/drawing/2014/main" id="{50A6BE55-924B-4510-A467-653AB5BFA8A4}"/>
              </a:ext>
            </a:extLst>
          </p:cNvPr>
          <p:cNvGrpSpPr/>
          <p:nvPr/>
        </p:nvGrpSpPr>
        <p:grpSpPr>
          <a:xfrm>
            <a:off x="16812" y="1041831"/>
            <a:ext cx="4431664" cy="2861804"/>
            <a:chOff x="1055542" y="837989"/>
            <a:chExt cx="3863750" cy="3099606"/>
          </a:xfrm>
        </p:grpSpPr>
        <p:graphicFrame>
          <p:nvGraphicFramePr>
            <p:cNvPr id="4" name="Graphique 3">
              <a:extLst>
                <a:ext uri="{FF2B5EF4-FFF2-40B4-BE49-F238E27FC236}">
                  <a16:creationId xmlns:a16="http://schemas.microsoft.com/office/drawing/2014/main" id="{916A90CC-18DF-4A78-9C2E-66F7F941FAF4}"/>
                </a:ext>
              </a:extLst>
            </p:cNvPr>
            <p:cNvGraphicFramePr/>
            <p:nvPr>
              <p:extLst>
                <p:ext uri="{D42A27DB-BD31-4B8C-83A1-F6EECF244321}">
                  <p14:modId xmlns:p14="http://schemas.microsoft.com/office/powerpoint/2010/main" val="90765931"/>
                </p:ext>
              </p:extLst>
            </p:nvPr>
          </p:nvGraphicFramePr>
          <p:xfrm>
            <a:off x="1055542" y="837989"/>
            <a:ext cx="3863750" cy="3099606"/>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10" descr="Image result for REvolut">
              <a:extLst>
                <a:ext uri="{FF2B5EF4-FFF2-40B4-BE49-F238E27FC236}">
                  <a16:creationId xmlns:a16="http://schemas.microsoft.com/office/drawing/2014/main" id="{DDBEDE6C-A94E-405D-8EB8-C636A3237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578" y="1353909"/>
              <a:ext cx="924446" cy="51289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eur : en angle 21">
              <a:extLst>
                <a:ext uri="{FF2B5EF4-FFF2-40B4-BE49-F238E27FC236}">
                  <a16:creationId xmlns:a16="http://schemas.microsoft.com/office/drawing/2014/main" id="{85B49504-41F7-42B0-BCD9-F3A3CC54AA72}"/>
                </a:ext>
              </a:extLst>
            </p:cNvPr>
            <p:cNvCxnSpPr>
              <a:cxnSpLocks/>
            </p:cNvCxnSpPr>
            <p:nvPr/>
          </p:nvCxnSpPr>
          <p:spPr>
            <a:xfrm flipV="1">
              <a:off x="1665625" y="984926"/>
              <a:ext cx="1838554" cy="785517"/>
            </a:xfrm>
            <a:prstGeom prst="bentConnector3">
              <a:avLst>
                <a:gd name="adj1" fmla="val 726"/>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4" name="ZoneTexte 23">
              <a:extLst>
                <a:ext uri="{FF2B5EF4-FFF2-40B4-BE49-F238E27FC236}">
                  <a16:creationId xmlns:a16="http://schemas.microsoft.com/office/drawing/2014/main" id="{E4A2A8E5-00BD-4340-8050-6D7956B004D4}"/>
                </a:ext>
              </a:extLst>
            </p:cNvPr>
            <p:cNvSpPr txBox="1"/>
            <p:nvPr/>
          </p:nvSpPr>
          <p:spPr>
            <a:xfrm>
              <a:off x="1804299" y="1040168"/>
              <a:ext cx="999742" cy="380523"/>
            </a:xfrm>
            <a:prstGeom prst="rect">
              <a:avLst/>
            </a:prstGeom>
            <a:noFill/>
          </p:spPr>
          <p:txBody>
            <a:bodyPr wrap="square">
              <a:spAutoFit/>
            </a:bodyPr>
            <a:lstStyle/>
            <a:p>
              <a:r>
                <a:rPr lang="en-GB" sz="1800" b="1" dirty="0"/>
                <a:t>+</a:t>
              </a:r>
              <a:r>
                <a:rPr lang="en-GB" b="1" dirty="0"/>
                <a:t>18</a:t>
              </a:r>
              <a:r>
                <a:rPr lang="en-GB" sz="1800" b="1" dirty="0"/>
                <a:t>0% </a:t>
              </a:r>
              <a:endParaRPr lang="en-GB" b="1" dirty="0"/>
            </a:p>
          </p:txBody>
        </p:sp>
        <p:sp>
          <p:nvSpPr>
            <p:cNvPr id="50" name="ZoneTexte 49">
              <a:extLst>
                <a:ext uri="{FF2B5EF4-FFF2-40B4-BE49-F238E27FC236}">
                  <a16:creationId xmlns:a16="http://schemas.microsoft.com/office/drawing/2014/main" id="{277BDEFD-EAC7-4737-A176-1935A880FA82}"/>
                </a:ext>
              </a:extLst>
            </p:cNvPr>
            <p:cNvSpPr txBox="1"/>
            <p:nvPr/>
          </p:nvSpPr>
          <p:spPr>
            <a:xfrm>
              <a:off x="2768910" y="3136965"/>
              <a:ext cx="999742" cy="380523"/>
            </a:xfrm>
            <a:prstGeom prst="rect">
              <a:avLst/>
            </a:prstGeom>
            <a:noFill/>
          </p:spPr>
          <p:txBody>
            <a:bodyPr wrap="square">
              <a:spAutoFit/>
            </a:bodyPr>
            <a:lstStyle/>
            <a:p>
              <a:r>
                <a:rPr lang="en-GB" sz="1800" b="1" dirty="0">
                  <a:solidFill>
                    <a:srgbClr val="FF0000"/>
                  </a:solidFill>
                </a:rPr>
                <a:t>+23</a:t>
              </a:r>
              <a:r>
                <a:rPr lang="en-GB" b="1" dirty="0">
                  <a:solidFill>
                    <a:srgbClr val="FF0000"/>
                  </a:solidFill>
                </a:rPr>
                <a:t>4</a:t>
              </a:r>
              <a:r>
                <a:rPr lang="en-GB" sz="1800" b="1" dirty="0">
                  <a:solidFill>
                    <a:srgbClr val="FF0000"/>
                  </a:solidFill>
                </a:rPr>
                <a:t>% </a:t>
              </a:r>
              <a:endParaRPr lang="en-GB" b="1" dirty="0">
                <a:solidFill>
                  <a:srgbClr val="FF0000"/>
                </a:solidFill>
              </a:endParaRPr>
            </a:p>
          </p:txBody>
        </p:sp>
      </p:grpSp>
      <p:grpSp>
        <p:nvGrpSpPr>
          <p:cNvPr id="11" name="Groupe 10">
            <a:extLst>
              <a:ext uri="{FF2B5EF4-FFF2-40B4-BE49-F238E27FC236}">
                <a16:creationId xmlns:a16="http://schemas.microsoft.com/office/drawing/2014/main" id="{9D395BDC-A5D9-4268-A856-34B2AF33DD8F}"/>
              </a:ext>
            </a:extLst>
          </p:cNvPr>
          <p:cNvGrpSpPr/>
          <p:nvPr/>
        </p:nvGrpSpPr>
        <p:grpSpPr>
          <a:xfrm>
            <a:off x="16812" y="4003621"/>
            <a:ext cx="4431664" cy="2861801"/>
            <a:chOff x="6677590" y="663736"/>
            <a:chExt cx="3863750" cy="3099606"/>
          </a:xfrm>
        </p:grpSpPr>
        <p:graphicFrame>
          <p:nvGraphicFramePr>
            <p:cNvPr id="34" name="Graphique 33">
              <a:extLst>
                <a:ext uri="{FF2B5EF4-FFF2-40B4-BE49-F238E27FC236}">
                  <a16:creationId xmlns:a16="http://schemas.microsoft.com/office/drawing/2014/main" id="{AE74EF3B-7200-4C2F-B0E4-369CB4F990B5}"/>
                </a:ext>
              </a:extLst>
            </p:cNvPr>
            <p:cNvGraphicFramePr/>
            <p:nvPr>
              <p:extLst>
                <p:ext uri="{D42A27DB-BD31-4B8C-83A1-F6EECF244321}">
                  <p14:modId xmlns:p14="http://schemas.microsoft.com/office/powerpoint/2010/main" val="3195897217"/>
                </p:ext>
              </p:extLst>
            </p:nvPr>
          </p:nvGraphicFramePr>
          <p:xfrm>
            <a:off x="6677590" y="663736"/>
            <a:ext cx="3863750" cy="3099606"/>
          </p:xfrm>
          <a:graphic>
            <a:graphicData uri="http://schemas.openxmlformats.org/drawingml/2006/chart">
              <c:chart xmlns:c="http://schemas.openxmlformats.org/drawingml/2006/chart" xmlns:r="http://schemas.openxmlformats.org/officeDocument/2006/relationships" r:id="rId7"/>
            </a:graphicData>
          </a:graphic>
        </p:graphicFrame>
        <p:cxnSp>
          <p:nvCxnSpPr>
            <p:cNvPr id="35" name="Connecteur : en angle 34">
              <a:extLst>
                <a:ext uri="{FF2B5EF4-FFF2-40B4-BE49-F238E27FC236}">
                  <a16:creationId xmlns:a16="http://schemas.microsoft.com/office/drawing/2014/main" id="{3EDB4E8D-50B7-4917-916B-6497EA47802D}"/>
                </a:ext>
              </a:extLst>
            </p:cNvPr>
            <p:cNvCxnSpPr>
              <a:cxnSpLocks/>
            </p:cNvCxnSpPr>
            <p:nvPr/>
          </p:nvCxnSpPr>
          <p:spPr>
            <a:xfrm flipV="1">
              <a:off x="7329597" y="851802"/>
              <a:ext cx="1754705" cy="355340"/>
            </a:xfrm>
            <a:prstGeom prst="bentConnector3">
              <a:avLst>
                <a:gd name="adj1" fmla="val 1146"/>
              </a:avLst>
            </a:prstGeom>
            <a:ln w="28575">
              <a:tailEnd type="triangle"/>
            </a:ln>
          </p:spPr>
          <p:style>
            <a:lnRef idx="3">
              <a:schemeClr val="accent2"/>
            </a:lnRef>
            <a:fillRef idx="0">
              <a:schemeClr val="accent2"/>
            </a:fillRef>
            <a:effectRef idx="2">
              <a:schemeClr val="accent2"/>
            </a:effectRef>
            <a:fontRef idx="minor">
              <a:schemeClr val="tx1"/>
            </a:fontRef>
          </p:style>
        </p:cxnSp>
        <p:pic>
          <p:nvPicPr>
            <p:cNvPr id="8" name="Picture 4" descr="Image result for Monzo">
              <a:extLst>
                <a:ext uri="{FF2B5EF4-FFF2-40B4-BE49-F238E27FC236}">
                  <a16:creationId xmlns:a16="http://schemas.microsoft.com/office/drawing/2014/main" id="{C828A204-8D64-4DC6-9A2B-7385FD7895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8700" y="2479963"/>
              <a:ext cx="746409" cy="72996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7" name="Connecteur : en angle 36">
            <a:extLst>
              <a:ext uri="{FF2B5EF4-FFF2-40B4-BE49-F238E27FC236}">
                <a16:creationId xmlns:a16="http://schemas.microsoft.com/office/drawing/2014/main" id="{F76848CB-D2AE-40F5-BEED-1778609BCB44}"/>
              </a:ext>
            </a:extLst>
          </p:cNvPr>
          <p:cNvCxnSpPr>
            <a:cxnSpLocks/>
          </p:cNvCxnSpPr>
          <p:nvPr/>
        </p:nvCxnSpPr>
        <p:spPr>
          <a:xfrm>
            <a:off x="1849698" y="3119387"/>
            <a:ext cx="1609310" cy="396371"/>
          </a:xfrm>
          <a:prstGeom prst="bentConnector3">
            <a:avLst>
              <a:gd name="adj1" fmla="val -838"/>
            </a:avLst>
          </a:prstGeom>
          <a:ln w="28575">
            <a:tailEnd type="triangle"/>
          </a:ln>
        </p:spPr>
        <p:style>
          <a:lnRef idx="1">
            <a:schemeClr val="accent2"/>
          </a:lnRef>
          <a:fillRef idx="0">
            <a:schemeClr val="accent2"/>
          </a:fillRef>
          <a:effectRef idx="0">
            <a:schemeClr val="accent2"/>
          </a:effectRef>
          <a:fontRef idx="minor">
            <a:schemeClr val="tx1"/>
          </a:fontRef>
        </p:style>
      </p:cxnSp>
      <p:graphicFrame>
        <p:nvGraphicFramePr>
          <p:cNvPr id="31" name="Graphique 30">
            <a:extLst>
              <a:ext uri="{FF2B5EF4-FFF2-40B4-BE49-F238E27FC236}">
                <a16:creationId xmlns:a16="http://schemas.microsoft.com/office/drawing/2014/main" id="{220F68BB-313C-4E83-AF4A-E5912674802E}"/>
              </a:ext>
            </a:extLst>
          </p:cNvPr>
          <p:cNvGraphicFramePr>
            <a:graphicFrameLocks/>
          </p:cNvGraphicFramePr>
          <p:nvPr>
            <p:extLst>
              <p:ext uri="{D42A27DB-BD31-4B8C-83A1-F6EECF244321}">
                <p14:modId xmlns:p14="http://schemas.microsoft.com/office/powerpoint/2010/main" val="3918601167"/>
              </p:ext>
            </p:extLst>
          </p:nvPr>
        </p:nvGraphicFramePr>
        <p:xfrm>
          <a:off x="7947201" y="1023293"/>
          <a:ext cx="3092268" cy="2861801"/>
        </p:xfrm>
        <a:graphic>
          <a:graphicData uri="http://schemas.openxmlformats.org/drawingml/2006/chart">
            <c:chart xmlns:c="http://schemas.openxmlformats.org/drawingml/2006/chart" xmlns:r="http://schemas.openxmlformats.org/officeDocument/2006/relationships" r:id="rId9"/>
          </a:graphicData>
        </a:graphic>
      </p:graphicFrame>
      <p:sp>
        <p:nvSpPr>
          <p:cNvPr id="16" name="Ellipse 15">
            <a:extLst>
              <a:ext uri="{FF2B5EF4-FFF2-40B4-BE49-F238E27FC236}">
                <a16:creationId xmlns:a16="http://schemas.microsoft.com/office/drawing/2014/main" id="{B615226D-3E8D-47D5-9FBA-BBA5A3935790}"/>
              </a:ext>
            </a:extLst>
          </p:cNvPr>
          <p:cNvSpPr/>
          <p:nvPr/>
        </p:nvSpPr>
        <p:spPr>
          <a:xfrm>
            <a:off x="11143655" y="1535539"/>
            <a:ext cx="968061" cy="912360"/>
          </a:xfrm>
          <a:prstGeom prst="ellipse">
            <a:avLst/>
          </a:prstGeom>
          <a:solidFill>
            <a:srgbClr val="2AA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£24</a:t>
            </a:r>
            <a:endParaRPr lang="en-GB" sz="2400" dirty="0"/>
          </a:p>
        </p:txBody>
      </p:sp>
      <p:sp>
        <p:nvSpPr>
          <p:cNvPr id="36" name="Ellipse 35">
            <a:extLst>
              <a:ext uri="{FF2B5EF4-FFF2-40B4-BE49-F238E27FC236}">
                <a16:creationId xmlns:a16="http://schemas.microsoft.com/office/drawing/2014/main" id="{E8FE1754-A4CD-4E7F-8523-7E2190B75784}"/>
              </a:ext>
            </a:extLst>
          </p:cNvPr>
          <p:cNvSpPr/>
          <p:nvPr/>
        </p:nvSpPr>
        <p:spPr>
          <a:xfrm>
            <a:off x="11123660" y="5115405"/>
            <a:ext cx="968061" cy="912360"/>
          </a:xfrm>
          <a:prstGeom prst="ellipse">
            <a:avLst/>
          </a:prstGeom>
          <a:solidFill>
            <a:srgbClr val="E838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£20</a:t>
            </a:r>
            <a:endParaRPr lang="en-GB" sz="2400" dirty="0"/>
          </a:p>
        </p:txBody>
      </p:sp>
      <p:sp>
        <p:nvSpPr>
          <p:cNvPr id="39" name="ZoneTexte 38">
            <a:extLst>
              <a:ext uri="{FF2B5EF4-FFF2-40B4-BE49-F238E27FC236}">
                <a16:creationId xmlns:a16="http://schemas.microsoft.com/office/drawing/2014/main" id="{D32220E3-CCD5-454D-A5A3-E0C2DB9C04E6}"/>
              </a:ext>
            </a:extLst>
          </p:cNvPr>
          <p:cNvSpPr txBox="1"/>
          <p:nvPr/>
        </p:nvSpPr>
        <p:spPr>
          <a:xfrm>
            <a:off x="11128151" y="3251494"/>
            <a:ext cx="1161447" cy="1200329"/>
          </a:xfrm>
          <a:prstGeom prst="rect">
            <a:avLst/>
          </a:prstGeom>
          <a:noFill/>
        </p:spPr>
        <p:txBody>
          <a:bodyPr wrap="square">
            <a:spAutoFit/>
          </a:bodyPr>
          <a:lstStyle/>
          <a:p>
            <a:r>
              <a:rPr lang="en-GB" sz="1800" dirty="0">
                <a:solidFill>
                  <a:schemeClr val="bg1"/>
                </a:solidFill>
              </a:rPr>
              <a:t>Annual revenue per customer</a:t>
            </a:r>
            <a:endParaRPr lang="en-GB" dirty="0"/>
          </a:p>
        </p:txBody>
      </p:sp>
      <p:graphicFrame>
        <p:nvGraphicFramePr>
          <p:cNvPr id="41" name="Graphique 40">
            <a:extLst>
              <a:ext uri="{FF2B5EF4-FFF2-40B4-BE49-F238E27FC236}">
                <a16:creationId xmlns:a16="http://schemas.microsoft.com/office/drawing/2014/main" id="{5C1A6B40-D6D9-403B-BD01-EC34A521F343}"/>
              </a:ext>
            </a:extLst>
          </p:cNvPr>
          <p:cNvGraphicFramePr>
            <a:graphicFrameLocks/>
          </p:cNvGraphicFramePr>
          <p:nvPr>
            <p:extLst>
              <p:ext uri="{D42A27DB-BD31-4B8C-83A1-F6EECF244321}">
                <p14:modId xmlns:p14="http://schemas.microsoft.com/office/powerpoint/2010/main" val="1861019425"/>
              </p:ext>
            </p:extLst>
          </p:nvPr>
        </p:nvGraphicFramePr>
        <p:xfrm>
          <a:off x="4562085" y="3989634"/>
          <a:ext cx="3275524" cy="286180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Graphique 41">
            <a:extLst>
              <a:ext uri="{FF2B5EF4-FFF2-40B4-BE49-F238E27FC236}">
                <a16:creationId xmlns:a16="http://schemas.microsoft.com/office/drawing/2014/main" id="{1667F40E-1A58-4457-AECA-A3FA2A482524}"/>
              </a:ext>
            </a:extLst>
          </p:cNvPr>
          <p:cNvGraphicFramePr>
            <a:graphicFrameLocks/>
          </p:cNvGraphicFramePr>
          <p:nvPr>
            <p:extLst>
              <p:ext uri="{D42A27DB-BD31-4B8C-83A1-F6EECF244321}">
                <p14:modId xmlns:p14="http://schemas.microsoft.com/office/powerpoint/2010/main" val="1341203897"/>
              </p:ext>
            </p:extLst>
          </p:nvPr>
        </p:nvGraphicFramePr>
        <p:xfrm>
          <a:off x="7947201" y="4003620"/>
          <a:ext cx="3092268" cy="2861801"/>
        </p:xfrm>
        <a:graphic>
          <a:graphicData uri="http://schemas.openxmlformats.org/drawingml/2006/chart">
            <c:chart xmlns:c="http://schemas.openxmlformats.org/drawingml/2006/chart" xmlns:r="http://schemas.openxmlformats.org/officeDocument/2006/relationships" r:id="rId11"/>
          </a:graphicData>
        </a:graphic>
      </p:graphicFrame>
      <p:sp>
        <p:nvSpPr>
          <p:cNvPr id="18" name="Flèche : droite 17">
            <a:extLst>
              <a:ext uri="{FF2B5EF4-FFF2-40B4-BE49-F238E27FC236}">
                <a16:creationId xmlns:a16="http://schemas.microsoft.com/office/drawing/2014/main" id="{65AB19CC-1CF1-48C7-9071-D573E45FCEA5}"/>
              </a:ext>
            </a:extLst>
          </p:cNvPr>
          <p:cNvSpPr/>
          <p:nvPr/>
        </p:nvSpPr>
        <p:spPr>
          <a:xfrm rot="16200000">
            <a:off x="11424357" y="2608912"/>
            <a:ext cx="417521" cy="481568"/>
          </a:xfrm>
          <a:prstGeom prst="rightArrow">
            <a:avLst/>
          </a:prstGeom>
          <a:solidFill>
            <a:srgbClr val="2AA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èche : droite 42">
            <a:extLst>
              <a:ext uri="{FF2B5EF4-FFF2-40B4-BE49-F238E27FC236}">
                <a16:creationId xmlns:a16="http://schemas.microsoft.com/office/drawing/2014/main" id="{12003C33-C4FC-4E4B-98E2-FD0B620F4978}"/>
              </a:ext>
            </a:extLst>
          </p:cNvPr>
          <p:cNvSpPr/>
          <p:nvPr/>
        </p:nvSpPr>
        <p:spPr>
          <a:xfrm rot="5400000">
            <a:off x="11458749" y="4439890"/>
            <a:ext cx="417521" cy="481568"/>
          </a:xfrm>
          <a:prstGeom prst="rightArrow">
            <a:avLst/>
          </a:prstGeom>
          <a:solidFill>
            <a:srgbClr val="E838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5811509"/>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0335B8-2782-4783-8983-24DFF4EC9383}"/>
              </a:ext>
            </a:extLst>
          </p:cNvPr>
          <p:cNvSpPr/>
          <p:nvPr/>
        </p:nvSpPr>
        <p:spPr>
          <a:xfrm>
            <a:off x="0" y="327332"/>
            <a:ext cx="12192000" cy="41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10">
            <a:extLst>
              <a:ext uri="{FF2B5EF4-FFF2-40B4-BE49-F238E27FC236}">
                <a16:creationId xmlns:a16="http://schemas.microsoft.com/office/drawing/2014/main" id="{6944CA7F-E9BA-4B4F-AEA4-EB3350595F39}"/>
              </a:ext>
            </a:extLst>
          </p:cNvPr>
          <p:cNvSpPr>
            <a:spLocks noGrp="1"/>
          </p:cNvSpPr>
          <p:nvPr>
            <p:ph type="title"/>
          </p:nvPr>
        </p:nvSpPr>
        <p:spPr>
          <a:xfrm>
            <a:off x="398748" y="526764"/>
            <a:ext cx="11210925" cy="744836"/>
          </a:xfrm>
        </p:spPr>
        <p:txBody>
          <a:bodyPr vert="horz" lIns="91440" tIns="45720" rIns="91440" bIns="45720" rtlCol="0" anchor="ctr">
            <a:noAutofit/>
          </a:bodyPr>
          <a:lstStyle/>
          <a:p>
            <a:r>
              <a:rPr lang="en-US" sz="2400" kern="1200" dirty="0">
                <a:solidFill>
                  <a:schemeClr val="bg1"/>
                </a:solidFill>
                <a:latin typeface="+mj-lt"/>
                <a:ea typeface="+mj-ea"/>
                <a:cs typeface="+mj-cs"/>
              </a:rPr>
              <a:t>Both challengers launched in 2015, following </a:t>
            </a:r>
            <a:r>
              <a:rPr lang="en-GB" sz="2400" kern="1200" dirty="0">
                <a:solidFill>
                  <a:schemeClr val="bg1"/>
                </a:solidFill>
                <a:latin typeface="+mj-lt"/>
                <a:ea typeface="+mj-ea"/>
                <a:cs typeface="+mj-cs"/>
              </a:rPr>
              <a:t>dissatisfaction from consumers with British banks, whose customer experiences were poor and expensive. </a:t>
            </a:r>
            <a:r>
              <a:rPr lang="en-US" sz="2400" kern="1200" dirty="0">
                <a:solidFill>
                  <a:schemeClr val="bg1"/>
                </a:solidFill>
                <a:latin typeface="+mj-lt"/>
                <a:ea typeface="+mj-ea"/>
                <a:cs typeface="+mj-cs"/>
              </a:rPr>
              <a:t>They followed different strategies, reached diverse results and so, now facing very different future</a:t>
            </a:r>
          </a:p>
        </p:txBody>
      </p:sp>
      <p:pic>
        <p:nvPicPr>
          <p:cNvPr id="4" name="Image 3">
            <a:extLst>
              <a:ext uri="{FF2B5EF4-FFF2-40B4-BE49-F238E27FC236}">
                <a16:creationId xmlns:a16="http://schemas.microsoft.com/office/drawing/2014/main" id="{7D0AF9CF-88B6-4866-82D4-71C1E183CE59}"/>
              </a:ext>
            </a:extLst>
          </p:cNvPr>
          <p:cNvPicPr>
            <a:picLocks noChangeAspect="1"/>
          </p:cNvPicPr>
          <p:nvPr/>
        </p:nvPicPr>
        <p:blipFill>
          <a:blip r:embed="rId2"/>
          <a:stretch>
            <a:fillRect/>
          </a:stretch>
        </p:blipFill>
        <p:spPr>
          <a:xfrm>
            <a:off x="11123051" y="6041256"/>
            <a:ext cx="1002416" cy="656755"/>
          </a:xfrm>
          <a:prstGeom prst="rect">
            <a:avLst/>
          </a:prstGeom>
        </p:spPr>
      </p:pic>
      <p:pic>
        <p:nvPicPr>
          <p:cNvPr id="9" name="Picture 4" descr="Image result for Monzo">
            <a:extLst>
              <a:ext uri="{FF2B5EF4-FFF2-40B4-BE49-F238E27FC236}">
                <a16:creationId xmlns:a16="http://schemas.microsoft.com/office/drawing/2014/main" id="{14E6F7BC-6BA0-410A-ABBA-8036442A1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2002525"/>
            <a:ext cx="753758" cy="73715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BFCE2552-B767-4A72-8B61-B6C0F6B30D46}"/>
              </a:ext>
            </a:extLst>
          </p:cNvPr>
          <p:cNvPicPr>
            <a:picLocks noChangeAspect="1"/>
          </p:cNvPicPr>
          <p:nvPr/>
        </p:nvPicPr>
        <p:blipFill>
          <a:blip r:embed="rId4"/>
          <a:stretch>
            <a:fillRect/>
          </a:stretch>
        </p:blipFill>
        <p:spPr>
          <a:xfrm>
            <a:off x="7348592" y="2002525"/>
            <a:ext cx="3852808" cy="4061213"/>
          </a:xfrm>
          <a:prstGeom prst="rect">
            <a:avLst/>
          </a:prstGeom>
        </p:spPr>
      </p:pic>
      <p:pic>
        <p:nvPicPr>
          <p:cNvPr id="3" name="Image 2">
            <a:extLst>
              <a:ext uri="{FF2B5EF4-FFF2-40B4-BE49-F238E27FC236}">
                <a16:creationId xmlns:a16="http://schemas.microsoft.com/office/drawing/2014/main" id="{54ED81BF-2711-4E06-8C6F-4CA19AA55C68}"/>
              </a:ext>
            </a:extLst>
          </p:cNvPr>
          <p:cNvPicPr>
            <a:picLocks noChangeAspect="1"/>
          </p:cNvPicPr>
          <p:nvPr/>
        </p:nvPicPr>
        <p:blipFill>
          <a:blip r:embed="rId5"/>
          <a:stretch>
            <a:fillRect/>
          </a:stretch>
        </p:blipFill>
        <p:spPr>
          <a:xfrm>
            <a:off x="398748" y="2809985"/>
            <a:ext cx="5272709" cy="2991349"/>
          </a:xfrm>
          <a:prstGeom prst="rect">
            <a:avLst/>
          </a:prstGeom>
        </p:spPr>
      </p:pic>
      <p:pic>
        <p:nvPicPr>
          <p:cNvPr id="5" name="Image 4">
            <a:extLst>
              <a:ext uri="{FF2B5EF4-FFF2-40B4-BE49-F238E27FC236}">
                <a16:creationId xmlns:a16="http://schemas.microsoft.com/office/drawing/2014/main" id="{3E8144B8-0A2B-4A75-BBDE-BFEC0B1FF245}"/>
              </a:ext>
            </a:extLst>
          </p:cNvPr>
          <p:cNvPicPr>
            <a:picLocks noChangeAspect="1"/>
          </p:cNvPicPr>
          <p:nvPr/>
        </p:nvPicPr>
        <p:blipFill>
          <a:blip r:embed="rId6"/>
          <a:stretch>
            <a:fillRect/>
          </a:stretch>
        </p:blipFill>
        <p:spPr>
          <a:xfrm>
            <a:off x="398748" y="2057208"/>
            <a:ext cx="1811173" cy="627789"/>
          </a:xfrm>
          <a:prstGeom prst="rect">
            <a:avLst/>
          </a:prstGeom>
        </p:spPr>
      </p:pic>
    </p:spTree>
    <p:extLst>
      <p:ext uri="{BB962C8B-B14F-4D97-AF65-F5344CB8AC3E}">
        <p14:creationId xmlns:p14="http://schemas.microsoft.com/office/powerpoint/2010/main" val="284229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A33920-70C5-466D-9763-2D218CF8583E}"/>
              </a:ext>
            </a:extLst>
          </p:cNvPr>
          <p:cNvSpPr/>
          <p:nvPr/>
        </p:nvSpPr>
        <p:spPr>
          <a:xfrm>
            <a:off x="0" y="75526"/>
            <a:ext cx="12192000" cy="670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10">
            <a:extLst>
              <a:ext uri="{FF2B5EF4-FFF2-40B4-BE49-F238E27FC236}">
                <a16:creationId xmlns:a16="http://schemas.microsoft.com/office/drawing/2014/main" id="{6944CA7F-E9BA-4B4F-AEA4-EB3350595F39}"/>
              </a:ext>
            </a:extLst>
          </p:cNvPr>
          <p:cNvSpPr>
            <a:spLocks noGrp="1"/>
          </p:cNvSpPr>
          <p:nvPr>
            <p:ph type="title"/>
          </p:nvPr>
        </p:nvSpPr>
        <p:spPr>
          <a:xfrm>
            <a:off x="274652" y="118142"/>
            <a:ext cx="11504877" cy="1207462"/>
          </a:xfrm>
        </p:spPr>
        <p:txBody>
          <a:bodyPr vert="horz" lIns="91440" tIns="45720" rIns="91440" bIns="45720" rtlCol="0" anchor="ctr">
            <a:noAutofit/>
          </a:bodyPr>
          <a:lstStyle/>
          <a:p>
            <a:pPr defTabSz="914217" hangingPunct="0">
              <a:lnSpc>
                <a:spcPct val="100000"/>
              </a:lnSpc>
              <a:spcBef>
                <a:spcPts val="0"/>
              </a:spcBef>
              <a:defRPr/>
            </a:pPr>
            <a:r>
              <a:rPr lang="en-US" sz="2200" kern="0" dirty="0">
                <a:solidFill>
                  <a:srgbClr val="FFFFFF"/>
                </a:solidFill>
                <a:latin typeface="Montserrat Light"/>
                <a:ea typeface="+mn-ea"/>
                <a:cs typeface="+mn-cs"/>
              </a:rPr>
              <a:t>Since launch they</a:t>
            </a:r>
            <a:r>
              <a:rPr lang="fr-FR" sz="2200" kern="0" dirty="0">
                <a:solidFill>
                  <a:srgbClr val="FFFFFF"/>
                </a:solidFill>
                <a:latin typeface="Montserrat Light"/>
                <a:ea typeface="+mn-ea"/>
                <a:cs typeface="+mn-cs"/>
              </a:rPr>
              <a:t> focus </a:t>
            </a:r>
            <a:r>
              <a:rPr lang="en-GB" sz="2200" kern="0" dirty="0">
                <a:solidFill>
                  <a:srgbClr val="FFFFFF"/>
                </a:solidFill>
                <a:latin typeface="Montserrat Light"/>
                <a:ea typeface="+mn-ea"/>
                <a:cs typeface="+mn-cs"/>
              </a:rPr>
              <a:t>sources on bringing customers on board quickly; however, Monzo in 2017, after getting banking license, concentrated into transitioning customers onto their new current accounts and discontinued the prepaid card. Meanwhile Revolut kept adding innovative products, expanding internationally and bringing on board new customers</a:t>
            </a:r>
            <a:endParaRPr lang="en-US" sz="2200" kern="0" dirty="0">
              <a:solidFill>
                <a:srgbClr val="FFFFFF"/>
              </a:solidFill>
              <a:latin typeface="Montserrat Light"/>
              <a:ea typeface="+mn-ea"/>
              <a:cs typeface="+mn-cs"/>
            </a:endParaRPr>
          </a:p>
        </p:txBody>
      </p:sp>
      <p:pic>
        <p:nvPicPr>
          <p:cNvPr id="9" name="Picture 4" descr="Image result for Monzo">
            <a:extLst>
              <a:ext uri="{FF2B5EF4-FFF2-40B4-BE49-F238E27FC236}">
                <a16:creationId xmlns:a16="http://schemas.microsoft.com/office/drawing/2014/main" id="{14E6F7BC-6BA0-410A-ABBA-8036442A1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5" y="1436958"/>
            <a:ext cx="875819" cy="856529"/>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0">
            <a:extLst>
              <a:ext uri="{FF2B5EF4-FFF2-40B4-BE49-F238E27FC236}">
                <a16:creationId xmlns:a16="http://schemas.microsoft.com/office/drawing/2014/main" id="{70625017-8D54-4F76-9D55-E1E4665A1908}"/>
              </a:ext>
            </a:extLst>
          </p:cNvPr>
          <p:cNvSpPr/>
          <p:nvPr/>
        </p:nvSpPr>
        <p:spPr>
          <a:xfrm>
            <a:off x="1024467" y="2437680"/>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55" name="Rectangle 52">
            <a:extLst>
              <a:ext uri="{FF2B5EF4-FFF2-40B4-BE49-F238E27FC236}">
                <a16:creationId xmlns:a16="http://schemas.microsoft.com/office/drawing/2014/main" id="{3C115D79-D73A-4947-A9D8-6EC454704880}"/>
              </a:ext>
            </a:extLst>
          </p:cNvPr>
          <p:cNvSpPr/>
          <p:nvPr/>
        </p:nvSpPr>
        <p:spPr>
          <a:xfrm>
            <a:off x="274653" y="2679537"/>
            <a:ext cx="1305100" cy="604030"/>
          </a:xfrm>
          <a:prstGeom prst="rect">
            <a:avLst/>
          </a:prstGeom>
          <a:solidFill>
            <a:srgbClr val="6ED2F6"/>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Montserrat Light"/>
            </a:endParaRPr>
          </a:p>
        </p:txBody>
      </p:sp>
      <p:sp>
        <p:nvSpPr>
          <p:cNvPr id="56" name="TextBox 19">
            <a:extLst>
              <a:ext uri="{FF2B5EF4-FFF2-40B4-BE49-F238E27FC236}">
                <a16:creationId xmlns:a16="http://schemas.microsoft.com/office/drawing/2014/main" id="{6E928D90-51E8-42A0-A5BF-BFF96C582B4A}"/>
              </a:ext>
            </a:extLst>
          </p:cNvPr>
          <p:cNvSpPr txBox="1"/>
          <p:nvPr/>
        </p:nvSpPr>
        <p:spPr>
          <a:xfrm>
            <a:off x="496856" y="2679537"/>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1</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57" name="Rectangle 24">
            <a:extLst>
              <a:ext uri="{FF2B5EF4-FFF2-40B4-BE49-F238E27FC236}">
                <a16:creationId xmlns:a16="http://schemas.microsoft.com/office/drawing/2014/main" id="{2605EB1C-ADD5-4C17-BF40-6449A2D5A93B}"/>
              </a:ext>
            </a:extLst>
          </p:cNvPr>
          <p:cNvSpPr txBox="1"/>
          <p:nvPr/>
        </p:nvSpPr>
        <p:spPr>
          <a:xfrm>
            <a:off x="1980848" y="2679537"/>
            <a:ext cx="3610552" cy="507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lvl1pPr>
              <a:defRPr b="1">
                <a:solidFill>
                  <a:schemeClr val="accent2"/>
                </a:solidFill>
                <a:latin typeface="Montserrat Bold"/>
                <a:ea typeface="Montserrat Bold"/>
                <a:cs typeface="Montserrat Bold"/>
                <a:sym typeface="Montserrat Bold"/>
              </a:defRPr>
            </a:lvl1pPr>
          </a:lstStyle>
          <a:p>
            <a:pPr marL="0" marR="0" lvl="0" indent="0" algn="l" defTabSz="914217" rtl="0" eaLnBrk="1" fontAlgn="auto" latinLnBrk="0" hangingPunct="0">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chemeClr val="tx1"/>
                </a:solidFill>
                <a:effectLst/>
                <a:uLnTx/>
                <a:uFillTx/>
                <a:latin typeface="Montserrat Bold"/>
                <a:sym typeface="Montserrat Bold"/>
              </a:rPr>
              <a:t>Strategy focused on getting a rapid e-money license</a:t>
            </a:r>
            <a:endParaRPr kumimoji="0" sz="1500" b="1" i="0" u="none" strike="noStrike" kern="0" cap="none" spc="0" normalizeH="0" baseline="0" noProof="0" dirty="0">
              <a:ln>
                <a:noFill/>
              </a:ln>
              <a:solidFill>
                <a:schemeClr val="tx1"/>
              </a:solidFill>
              <a:effectLst/>
              <a:uLnTx/>
              <a:uFillTx/>
              <a:latin typeface="Montserrat Bold"/>
              <a:sym typeface="Montserrat Bold"/>
            </a:endParaRPr>
          </a:p>
        </p:txBody>
      </p:sp>
      <p:sp>
        <p:nvSpPr>
          <p:cNvPr id="58" name="Rectangle 50">
            <a:extLst>
              <a:ext uri="{FF2B5EF4-FFF2-40B4-BE49-F238E27FC236}">
                <a16:creationId xmlns:a16="http://schemas.microsoft.com/office/drawing/2014/main" id="{7C392029-4707-4333-AEC1-AD71BD423F77}"/>
              </a:ext>
            </a:extLst>
          </p:cNvPr>
          <p:cNvSpPr/>
          <p:nvPr/>
        </p:nvSpPr>
        <p:spPr>
          <a:xfrm>
            <a:off x="1024467" y="3510002"/>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59" name="Rectangle 52">
            <a:extLst>
              <a:ext uri="{FF2B5EF4-FFF2-40B4-BE49-F238E27FC236}">
                <a16:creationId xmlns:a16="http://schemas.microsoft.com/office/drawing/2014/main" id="{B3BEEE93-522D-4D04-9B78-E7CAC1DBE021}"/>
              </a:ext>
            </a:extLst>
          </p:cNvPr>
          <p:cNvSpPr/>
          <p:nvPr/>
        </p:nvSpPr>
        <p:spPr>
          <a:xfrm>
            <a:off x="274653" y="3751858"/>
            <a:ext cx="1305100" cy="604030"/>
          </a:xfrm>
          <a:prstGeom prst="rect">
            <a:avLst/>
          </a:prstGeom>
          <a:solidFill>
            <a:srgbClr val="6ED2F6"/>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Montserrat Light"/>
            </a:endParaRPr>
          </a:p>
        </p:txBody>
      </p:sp>
      <p:sp>
        <p:nvSpPr>
          <p:cNvPr id="60" name="TextBox 19">
            <a:extLst>
              <a:ext uri="{FF2B5EF4-FFF2-40B4-BE49-F238E27FC236}">
                <a16:creationId xmlns:a16="http://schemas.microsoft.com/office/drawing/2014/main" id="{48C3C4D7-F188-4EEB-B9C3-777B184CC6E0}"/>
              </a:ext>
            </a:extLst>
          </p:cNvPr>
          <p:cNvSpPr txBox="1"/>
          <p:nvPr/>
        </p:nvSpPr>
        <p:spPr>
          <a:xfrm>
            <a:off x="496856" y="3751858"/>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2</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61" name="Rectangle 50">
            <a:extLst>
              <a:ext uri="{FF2B5EF4-FFF2-40B4-BE49-F238E27FC236}">
                <a16:creationId xmlns:a16="http://schemas.microsoft.com/office/drawing/2014/main" id="{9BD83564-21F3-4C95-9E87-E1ABD3829245}"/>
              </a:ext>
            </a:extLst>
          </p:cNvPr>
          <p:cNvSpPr/>
          <p:nvPr/>
        </p:nvSpPr>
        <p:spPr>
          <a:xfrm>
            <a:off x="1024467" y="4582323"/>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62" name="Rectangle 52">
            <a:extLst>
              <a:ext uri="{FF2B5EF4-FFF2-40B4-BE49-F238E27FC236}">
                <a16:creationId xmlns:a16="http://schemas.microsoft.com/office/drawing/2014/main" id="{37CFA506-E827-41F4-820E-CA2511E0C25F}"/>
              </a:ext>
            </a:extLst>
          </p:cNvPr>
          <p:cNvSpPr/>
          <p:nvPr/>
        </p:nvSpPr>
        <p:spPr>
          <a:xfrm>
            <a:off x="274653" y="4824180"/>
            <a:ext cx="1305100" cy="604030"/>
          </a:xfrm>
          <a:prstGeom prst="rect">
            <a:avLst/>
          </a:prstGeom>
          <a:solidFill>
            <a:srgbClr val="6ED2F6"/>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Montserrat Light"/>
            </a:endParaRPr>
          </a:p>
        </p:txBody>
      </p:sp>
      <p:sp>
        <p:nvSpPr>
          <p:cNvPr id="63" name="TextBox 19">
            <a:extLst>
              <a:ext uri="{FF2B5EF4-FFF2-40B4-BE49-F238E27FC236}">
                <a16:creationId xmlns:a16="http://schemas.microsoft.com/office/drawing/2014/main" id="{255694FB-088F-474E-A72E-1C55D32C5F42}"/>
              </a:ext>
            </a:extLst>
          </p:cNvPr>
          <p:cNvSpPr txBox="1"/>
          <p:nvPr/>
        </p:nvSpPr>
        <p:spPr>
          <a:xfrm>
            <a:off x="496856" y="4824180"/>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3</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64" name="Rectangle 50">
            <a:extLst>
              <a:ext uri="{FF2B5EF4-FFF2-40B4-BE49-F238E27FC236}">
                <a16:creationId xmlns:a16="http://schemas.microsoft.com/office/drawing/2014/main" id="{B5040A67-5C4A-493F-A8F3-399C7394E3C7}"/>
              </a:ext>
            </a:extLst>
          </p:cNvPr>
          <p:cNvSpPr/>
          <p:nvPr/>
        </p:nvSpPr>
        <p:spPr>
          <a:xfrm>
            <a:off x="1024467" y="5654645"/>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65" name="Rectangle 52">
            <a:extLst>
              <a:ext uri="{FF2B5EF4-FFF2-40B4-BE49-F238E27FC236}">
                <a16:creationId xmlns:a16="http://schemas.microsoft.com/office/drawing/2014/main" id="{7E43D444-E75E-4B8C-80AA-77BAE9E09081}"/>
              </a:ext>
            </a:extLst>
          </p:cNvPr>
          <p:cNvSpPr/>
          <p:nvPr/>
        </p:nvSpPr>
        <p:spPr>
          <a:xfrm>
            <a:off x="274653" y="5896501"/>
            <a:ext cx="1305100" cy="604030"/>
          </a:xfrm>
          <a:prstGeom prst="rect">
            <a:avLst/>
          </a:prstGeom>
          <a:solidFill>
            <a:srgbClr val="6ED2F6"/>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Montserrat Light"/>
            </a:endParaRPr>
          </a:p>
        </p:txBody>
      </p:sp>
      <p:sp>
        <p:nvSpPr>
          <p:cNvPr id="66" name="TextBox 19">
            <a:extLst>
              <a:ext uri="{FF2B5EF4-FFF2-40B4-BE49-F238E27FC236}">
                <a16:creationId xmlns:a16="http://schemas.microsoft.com/office/drawing/2014/main" id="{34BA2F76-CC64-4332-A1C6-7B2AD9A3101B}"/>
              </a:ext>
            </a:extLst>
          </p:cNvPr>
          <p:cNvSpPr txBox="1"/>
          <p:nvPr/>
        </p:nvSpPr>
        <p:spPr>
          <a:xfrm>
            <a:off x="496856" y="5896501"/>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4</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67" name="Rectangle 24">
            <a:extLst>
              <a:ext uri="{FF2B5EF4-FFF2-40B4-BE49-F238E27FC236}">
                <a16:creationId xmlns:a16="http://schemas.microsoft.com/office/drawing/2014/main" id="{FBFAEFAD-EF03-4B20-841F-E9CFC70E0142}"/>
              </a:ext>
            </a:extLst>
          </p:cNvPr>
          <p:cNvSpPr txBox="1"/>
          <p:nvPr/>
        </p:nvSpPr>
        <p:spPr>
          <a:xfrm>
            <a:off x="1980847" y="3754092"/>
            <a:ext cx="3688044" cy="507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solidFill>
                  <a:schemeClr val="accent2"/>
                </a:solidFill>
                <a:latin typeface="Montserrat Bold"/>
                <a:ea typeface="Montserrat Bold"/>
                <a:cs typeface="Montserrat Bold"/>
              </a:defRPr>
            </a:lvl1pPr>
          </a:lstStyle>
          <a:p>
            <a:pPr marL="0" marR="0" lvl="0" indent="0" algn="l" defTabSz="914217" rtl="0" eaLnBrk="1" fontAlgn="auto" latinLnBrk="0" hangingPunct="0">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chemeClr val="tx1"/>
                </a:solidFill>
                <a:effectLst/>
                <a:uLnTx/>
                <a:uFillTx/>
                <a:latin typeface="Montserrat Bold"/>
                <a:sym typeface="Calibri"/>
              </a:rPr>
              <a:t>Targeted currency exchange rather than current accounts</a:t>
            </a:r>
            <a:endParaRPr kumimoji="0" sz="1500" b="0" i="0" u="none" strike="noStrike" kern="0" cap="none" spc="0" normalizeH="0" baseline="0" noProof="0" dirty="0">
              <a:ln>
                <a:noFill/>
              </a:ln>
              <a:solidFill>
                <a:schemeClr val="tx1"/>
              </a:solidFill>
              <a:effectLst/>
              <a:uLnTx/>
              <a:uFillTx/>
              <a:latin typeface="Montserrat Bold"/>
              <a:sym typeface="Calibri"/>
            </a:endParaRPr>
          </a:p>
        </p:txBody>
      </p:sp>
      <p:sp>
        <p:nvSpPr>
          <p:cNvPr id="68" name="Rectangle 24">
            <a:extLst>
              <a:ext uri="{FF2B5EF4-FFF2-40B4-BE49-F238E27FC236}">
                <a16:creationId xmlns:a16="http://schemas.microsoft.com/office/drawing/2014/main" id="{948EE02F-E468-4684-BB96-5F9CD3A78F9B}"/>
              </a:ext>
            </a:extLst>
          </p:cNvPr>
          <p:cNvSpPr txBox="1"/>
          <p:nvPr/>
        </p:nvSpPr>
        <p:spPr>
          <a:xfrm>
            <a:off x="1980848" y="4731848"/>
            <a:ext cx="3688044" cy="7386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solidFill>
                  <a:schemeClr val="accent2"/>
                </a:solidFill>
                <a:latin typeface="Montserrat Bold"/>
                <a:ea typeface="Montserrat Bold"/>
                <a:cs typeface="Montserrat Bold"/>
              </a:defRPr>
            </a:lvl1pPr>
          </a:lstStyle>
          <a:p>
            <a:pPr marL="0" marR="0" lvl="0" indent="0" algn="l" defTabSz="914217" rtl="0" eaLnBrk="1" fontAlgn="auto" latinLnBrk="0" hangingPunct="0">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1A1D1F"/>
                </a:solidFill>
                <a:effectLst/>
                <a:uLnTx/>
                <a:uFillTx/>
                <a:latin typeface="Montserrat Bold"/>
                <a:sym typeface="Calibri"/>
              </a:rPr>
              <a:t>Leveraged the EEA passport to expand across Europe and partnered with other FinTechs to iterate quickly</a:t>
            </a:r>
            <a:endParaRPr kumimoji="0" sz="1500" b="0" i="0" u="none" strike="noStrike" kern="0" cap="none" spc="0" normalizeH="0" baseline="0" noProof="0" dirty="0">
              <a:ln>
                <a:noFill/>
              </a:ln>
              <a:solidFill>
                <a:srgbClr val="1A1D1F"/>
              </a:solidFill>
              <a:effectLst/>
              <a:uLnTx/>
              <a:uFillTx/>
              <a:latin typeface="Montserrat Bold"/>
              <a:sym typeface="Calibri"/>
            </a:endParaRPr>
          </a:p>
        </p:txBody>
      </p:sp>
      <p:sp>
        <p:nvSpPr>
          <p:cNvPr id="69" name="Rectangle 24">
            <a:extLst>
              <a:ext uri="{FF2B5EF4-FFF2-40B4-BE49-F238E27FC236}">
                <a16:creationId xmlns:a16="http://schemas.microsoft.com/office/drawing/2014/main" id="{A0189C66-7967-483B-AAF1-9F08C6BE94CD}"/>
              </a:ext>
            </a:extLst>
          </p:cNvPr>
          <p:cNvSpPr txBox="1"/>
          <p:nvPr/>
        </p:nvSpPr>
        <p:spPr>
          <a:xfrm>
            <a:off x="1993219" y="5896501"/>
            <a:ext cx="3688044" cy="507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solidFill>
                  <a:schemeClr val="accent2"/>
                </a:solidFill>
                <a:latin typeface="Montserrat Bold"/>
                <a:ea typeface="Montserrat Bold"/>
                <a:cs typeface="Montserrat Bold"/>
              </a:defRPr>
            </a:lvl1pPr>
          </a:lstStyle>
          <a:p>
            <a:pPr marL="0" marR="0" lvl="0" indent="0" algn="l" defTabSz="914217" rtl="0" eaLnBrk="1" fontAlgn="auto" latinLnBrk="0" hangingPunct="0">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1A1D1F"/>
                </a:solidFill>
                <a:effectLst/>
                <a:uLnTx/>
                <a:uFillTx/>
                <a:latin typeface="Montserrat Bold"/>
                <a:sym typeface="Calibri"/>
              </a:rPr>
              <a:t>Cryptocurrency exchange platform a viral product</a:t>
            </a:r>
          </a:p>
        </p:txBody>
      </p:sp>
      <p:sp>
        <p:nvSpPr>
          <p:cNvPr id="87" name="Rectangle 50">
            <a:extLst>
              <a:ext uri="{FF2B5EF4-FFF2-40B4-BE49-F238E27FC236}">
                <a16:creationId xmlns:a16="http://schemas.microsoft.com/office/drawing/2014/main" id="{F74A3B50-3AAA-4408-A5A1-CA2AF3D1F94E}"/>
              </a:ext>
            </a:extLst>
          </p:cNvPr>
          <p:cNvSpPr/>
          <p:nvPr/>
        </p:nvSpPr>
        <p:spPr>
          <a:xfrm>
            <a:off x="7135105" y="2437680"/>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88" name="Rectangle 52">
            <a:extLst>
              <a:ext uri="{FF2B5EF4-FFF2-40B4-BE49-F238E27FC236}">
                <a16:creationId xmlns:a16="http://schemas.microsoft.com/office/drawing/2014/main" id="{66580E1E-794D-4720-9DC4-AE22D22227B1}"/>
              </a:ext>
            </a:extLst>
          </p:cNvPr>
          <p:cNvSpPr/>
          <p:nvPr/>
        </p:nvSpPr>
        <p:spPr>
          <a:xfrm>
            <a:off x="6385291" y="2679537"/>
            <a:ext cx="1305100" cy="604030"/>
          </a:xfrm>
          <a:prstGeom prst="rect">
            <a:avLst/>
          </a:prstGeom>
          <a:solidFill>
            <a:srgbClr val="E83860"/>
          </a:solidFill>
          <a:ln w="12700">
            <a:miter lim="400000"/>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89" name="TextBox 19">
            <a:extLst>
              <a:ext uri="{FF2B5EF4-FFF2-40B4-BE49-F238E27FC236}">
                <a16:creationId xmlns:a16="http://schemas.microsoft.com/office/drawing/2014/main" id="{EF3EFAB8-3F78-4043-8700-D5321E40DAD1}"/>
              </a:ext>
            </a:extLst>
          </p:cNvPr>
          <p:cNvSpPr txBox="1"/>
          <p:nvPr/>
        </p:nvSpPr>
        <p:spPr>
          <a:xfrm>
            <a:off x="6607494" y="2679537"/>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1</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90" name="Rectangle 24">
            <a:extLst>
              <a:ext uri="{FF2B5EF4-FFF2-40B4-BE49-F238E27FC236}">
                <a16:creationId xmlns:a16="http://schemas.microsoft.com/office/drawing/2014/main" id="{441EB826-BA47-4D9E-AACA-3FC6920A8EA6}"/>
              </a:ext>
            </a:extLst>
          </p:cNvPr>
          <p:cNvSpPr txBox="1"/>
          <p:nvPr/>
        </p:nvSpPr>
        <p:spPr>
          <a:xfrm>
            <a:off x="7831936" y="2578469"/>
            <a:ext cx="4100514" cy="7386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lvl1pPr>
              <a:defRPr b="1">
                <a:solidFill>
                  <a:schemeClr val="accent2"/>
                </a:solidFill>
                <a:latin typeface="Montserrat Bold"/>
                <a:ea typeface="Montserrat Bold"/>
                <a:cs typeface="Montserrat Bold"/>
                <a:sym typeface="Montserrat Bold"/>
              </a:defRPr>
            </a:lvl1pPr>
          </a:lstStyle>
          <a:p>
            <a:pPr lvl="0" defTabSz="914217" hangingPunct="0"/>
            <a:r>
              <a:rPr lang="en-GB" sz="1500" b="0" kern="0" dirty="0">
                <a:solidFill>
                  <a:schemeClr val="tx1"/>
                </a:solidFill>
              </a:rPr>
              <a:t>Launched a prepaid card to get customers rapidly onto its platform, while applying for UK banking license</a:t>
            </a:r>
            <a:endParaRPr sz="1500" b="0" kern="0" dirty="0">
              <a:solidFill>
                <a:schemeClr val="tx1"/>
              </a:solidFill>
            </a:endParaRPr>
          </a:p>
        </p:txBody>
      </p:sp>
      <p:sp>
        <p:nvSpPr>
          <p:cNvPr id="91" name="Rectangle 50">
            <a:extLst>
              <a:ext uri="{FF2B5EF4-FFF2-40B4-BE49-F238E27FC236}">
                <a16:creationId xmlns:a16="http://schemas.microsoft.com/office/drawing/2014/main" id="{75DFBA07-2454-4A0B-AA9C-CA0327CB1F25}"/>
              </a:ext>
            </a:extLst>
          </p:cNvPr>
          <p:cNvSpPr/>
          <p:nvPr/>
        </p:nvSpPr>
        <p:spPr>
          <a:xfrm>
            <a:off x="7135105" y="3510002"/>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92" name="Rectangle 52">
            <a:extLst>
              <a:ext uri="{FF2B5EF4-FFF2-40B4-BE49-F238E27FC236}">
                <a16:creationId xmlns:a16="http://schemas.microsoft.com/office/drawing/2014/main" id="{E7B9A398-E42A-418F-BF3E-D737CD5C7EC9}"/>
              </a:ext>
            </a:extLst>
          </p:cNvPr>
          <p:cNvSpPr/>
          <p:nvPr/>
        </p:nvSpPr>
        <p:spPr>
          <a:xfrm>
            <a:off x="6385291" y="3751858"/>
            <a:ext cx="1305100" cy="604030"/>
          </a:xfrm>
          <a:prstGeom prst="rect">
            <a:avLst/>
          </a:prstGeom>
          <a:solidFill>
            <a:srgbClr val="E83860"/>
          </a:solidFill>
          <a:ln w="12700">
            <a:miter lim="400000"/>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93" name="TextBox 19">
            <a:extLst>
              <a:ext uri="{FF2B5EF4-FFF2-40B4-BE49-F238E27FC236}">
                <a16:creationId xmlns:a16="http://schemas.microsoft.com/office/drawing/2014/main" id="{A33787C6-375A-45FE-9C85-904119859738}"/>
              </a:ext>
            </a:extLst>
          </p:cNvPr>
          <p:cNvSpPr txBox="1"/>
          <p:nvPr/>
        </p:nvSpPr>
        <p:spPr>
          <a:xfrm>
            <a:off x="6607494" y="3751858"/>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2</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94" name="Rectangle 50">
            <a:extLst>
              <a:ext uri="{FF2B5EF4-FFF2-40B4-BE49-F238E27FC236}">
                <a16:creationId xmlns:a16="http://schemas.microsoft.com/office/drawing/2014/main" id="{09FDA1B8-86E3-47B5-BB74-7078F865FFE7}"/>
              </a:ext>
            </a:extLst>
          </p:cNvPr>
          <p:cNvSpPr/>
          <p:nvPr/>
        </p:nvSpPr>
        <p:spPr>
          <a:xfrm>
            <a:off x="7135105" y="4582323"/>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95" name="Rectangle 52">
            <a:extLst>
              <a:ext uri="{FF2B5EF4-FFF2-40B4-BE49-F238E27FC236}">
                <a16:creationId xmlns:a16="http://schemas.microsoft.com/office/drawing/2014/main" id="{AB5BA15C-70BE-45D3-8501-02A369B74F21}"/>
              </a:ext>
            </a:extLst>
          </p:cNvPr>
          <p:cNvSpPr/>
          <p:nvPr/>
        </p:nvSpPr>
        <p:spPr>
          <a:xfrm>
            <a:off x="6385291" y="4824180"/>
            <a:ext cx="1305100" cy="604030"/>
          </a:xfrm>
          <a:prstGeom prst="rect">
            <a:avLst/>
          </a:prstGeom>
          <a:solidFill>
            <a:srgbClr val="E83860"/>
          </a:solidFill>
          <a:ln w="12700">
            <a:miter lim="400000"/>
          </a:ln>
        </p:spPr>
        <p:txBody>
          <a:bodyPr lIns="22860" rIns="22860" anchor="ctr"/>
          <a:lstStyle/>
          <a:p>
            <a:pPr algn="ctr" defTabSz="914217" hangingPunct="0"/>
            <a:endParaRPr kern="0">
              <a:solidFill>
                <a:srgbClr val="FEFFFE">
                  <a:hueOff val="-7200000"/>
                  <a:satOff val="-100001"/>
                </a:srgbClr>
              </a:solidFill>
              <a:latin typeface="Montserrat Light"/>
              <a:sym typeface="Montserrat Light"/>
            </a:endParaRPr>
          </a:p>
        </p:txBody>
      </p:sp>
      <p:sp>
        <p:nvSpPr>
          <p:cNvPr id="96" name="TextBox 19">
            <a:extLst>
              <a:ext uri="{FF2B5EF4-FFF2-40B4-BE49-F238E27FC236}">
                <a16:creationId xmlns:a16="http://schemas.microsoft.com/office/drawing/2014/main" id="{5DB58759-DEEF-45D1-931F-C1C49351D76A}"/>
              </a:ext>
            </a:extLst>
          </p:cNvPr>
          <p:cNvSpPr txBox="1"/>
          <p:nvPr/>
        </p:nvSpPr>
        <p:spPr>
          <a:xfrm>
            <a:off x="6607494" y="4824180"/>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3</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97" name="Rectangle 50">
            <a:extLst>
              <a:ext uri="{FF2B5EF4-FFF2-40B4-BE49-F238E27FC236}">
                <a16:creationId xmlns:a16="http://schemas.microsoft.com/office/drawing/2014/main" id="{54A44755-43F5-4477-9BD2-653B69471DFB}"/>
              </a:ext>
            </a:extLst>
          </p:cNvPr>
          <p:cNvSpPr/>
          <p:nvPr/>
        </p:nvSpPr>
        <p:spPr>
          <a:xfrm>
            <a:off x="7135105" y="5654645"/>
            <a:ext cx="4938891" cy="1017478"/>
          </a:xfrm>
          <a:prstGeom prst="rect">
            <a:avLst/>
          </a:prstGeom>
          <a:ln w="63500">
            <a:solidFill>
              <a:srgbClr val="D9D9D9"/>
            </a:solidFill>
            <a:miter/>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a:ln>
                <a:noFill/>
              </a:ln>
              <a:solidFill>
                <a:srgbClr val="FEFFFE">
                  <a:hueOff val="-7200000"/>
                  <a:satOff val="-100001"/>
                </a:srgbClr>
              </a:solidFill>
              <a:effectLst/>
              <a:uLnTx/>
              <a:uFillTx/>
              <a:latin typeface="Montserrat Light"/>
              <a:sym typeface="Montserrat Light"/>
            </a:endParaRPr>
          </a:p>
        </p:txBody>
      </p:sp>
      <p:sp>
        <p:nvSpPr>
          <p:cNvPr id="98" name="Rectangle 52">
            <a:extLst>
              <a:ext uri="{FF2B5EF4-FFF2-40B4-BE49-F238E27FC236}">
                <a16:creationId xmlns:a16="http://schemas.microsoft.com/office/drawing/2014/main" id="{5C1727FA-4AC9-4BAC-BE94-09A2D4EBF158}"/>
              </a:ext>
            </a:extLst>
          </p:cNvPr>
          <p:cNvSpPr/>
          <p:nvPr/>
        </p:nvSpPr>
        <p:spPr>
          <a:xfrm>
            <a:off x="6385291" y="5896501"/>
            <a:ext cx="1305100" cy="604030"/>
          </a:xfrm>
          <a:prstGeom prst="rect">
            <a:avLst/>
          </a:prstGeom>
          <a:solidFill>
            <a:srgbClr val="E83860"/>
          </a:solidFill>
          <a:ln w="12700">
            <a:miter lim="400000"/>
          </a:ln>
        </p:spPr>
        <p:txBody>
          <a:bodyPr lIns="22860" rIns="22860" anchor="ctr"/>
          <a:lstStyle/>
          <a:p>
            <a:pPr algn="ctr" defTabSz="914217" hangingPunct="0"/>
            <a:endParaRPr kern="0">
              <a:solidFill>
                <a:srgbClr val="FEFFFE">
                  <a:hueOff val="-7200000"/>
                  <a:satOff val="-100001"/>
                </a:srgbClr>
              </a:solidFill>
              <a:latin typeface="Montserrat Light"/>
              <a:sym typeface="Montserrat Light"/>
            </a:endParaRPr>
          </a:p>
        </p:txBody>
      </p:sp>
      <p:sp>
        <p:nvSpPr>
          <p:cNvPr id="99" name="TextBox 19">
            <a:extLst>
              <a:ext uri="{FF2B5EF4-FFF2-40B4-BE49-F238E27FC236}">
                <a16:creationId xmlns:a16="http://schemas.microsoft.com/office/drawing/2014/main" id="{0F103BC8-C9CC-4101-8B9F-81F3F38E31E8}"/>
              </a:ext>
            </a:extLst>
          </p:cNvPr>
          <p:cNvSpPr txBox="1"/>
          <p:nvPr/>
        </p:nvSpPr>
        <p:spPr>
          <a:xfrm>
            <a:off x="6607494" y="5896501"/>
            <a:ext cx="860697" cy="553998"/>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ctr">
              <a:defRPr sz="8000" b="1">
                <a:solidFill>
                  <a:schemeClr val="accent5">
                    <a:hueOff val="-7200000"/>
                    <a:satOff val="-100001"/>
                  </a:schemeClr>
                </a:solidFill>
                <a:latin typeface="Montserrat Bold"/>
                <a:ea typeface="Montserrat Bold"/>
                <a:cs typeface="Montserrat Bold"/>
                <a:sym typeface="Montserrat Bold"/>
              </a:defRPr>
            </a:lvl1pPr>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fr-FR"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rPr>
              <a:t>4</a:t>
            </a:r>
            <a:endParaRPr kumimoji="0" sz="3000" b="1" i="0" u="none" strike="noStrike" kern="0" cap="none" spc="0" normalizeH="0" baseline="0" noProof="0" dirty="0">
              <a:ln>
                <a:noFill/>
              </a:ln>
              <a:solidFill>
                <a:srgbClr val="FEFFFE">
                  <a:hueOff val="-7200000"/>
                  <a:satOff val="-100001"/>
                </a:srgbClr>
              </a:solidFill>
              <a:effectLst/>
              <a:uLnTx/>
              <a:uFillTx/>
              <a:latin typeface="Montserrat Bold"/>
              <a:sym typeface="Montserrat Bold"/>
            </a:endParaRPr>
          </a:p>
        </p:txBody>
      </p:sp>
      <p:sp>
        <p:nvSpPr>
          <p:cNvPr id="100" name="Rectangle 24">
            <a:extLst>
              <a:ext uri="{FF2B5EF4-FFF2-40B4-BE49-F238E27FC236}">
                <a16:creationId xmlns:a16="http://schemas.microsoft.com/office/drawing/2014/main" id="{0B1DA2B7-6460-43FF-8D4B-4EDDAF707D2E}"/>
              </a:ext>
            </a:extLst>
          </p:cNvPr>
          <p:cNvSpPr txBox="1"/>
          <p:nvPr/>
        </p:nvSpPr>
        <p:spPr>
          <a:xfrm>
            <a:off x="7912594" y="3733307"/>
            <a:ext cx="3866935" cy="507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solidFill>
                  <a:schemeClr val="accent2"/>
                </a:solidFill>
                <a:latin typeface="Montserrat Bold"/>
                <a:ea typeface="Montserrat Bold"/>
                <a:cs typeface="Montserrat Bold"/>
              </a:defRPr>
            </a:lvl1pPr>
          </a:lstStyle>
          <a:p>
            <a:pPr lvl="0" defTabSz="914217" hangingPunct="0"/>
            <a:r>
              <a:rPr lang="en-GB" sz="1500" kern="0" dirty="0">
                <a:solidFill>
                  <a:schemeClr val="tx1"/>
                </a:solidFill>
                <a:sym typeface="Calibri"/>
              </a:rPr>
              <a:t>Obtained a full bank charter, to widen the services to offer to consumers</a:t>
            </a:r>
            <a:endParaRPr kumimoji="0" sz="1500" b="0" i="0" u="none" strike="noStrike" kern="0" cap="none" spc="0" normalizeH="0" baseline="0" noProof="0" dirty="0">
              <a:ln>
                <a:noFill/>
              </a:ln>
              <a:solidFill>
                <a:schemeClr val="tx1"/>
              </a:solidFill>
              <a:effectLst/>
              <a:uLnTx/>
              <a:uFillTx/>
              <a:latin typeface="Montserrat Bold"/>
              <a:sym typeface="Calibri"/>
            </a:endParaRPr>
          </a:p>
        </p:txBody>
      </p:sp>
      <p:sp>
        <p:nvSpPr>
          <p:cNvPr id="101" name="Rectangle 24">
            <a:extLst>
              <a:ext uri="{FF2B5EF4-FFF2-40B4-BE49-F238E27FC236}">
                <a16:creationId xmlns:a16="http://schemas.microsoft.com/office/drawing/2014/main" id="{C0D331D5-D13D-4B89-B00D-01262FD1BF45}"/>
              </a:ext>
            </a:extLst>
          </p:cNvPr>
          <p:cNvSpPr txBox="1"/>
          <p:nvPr/>
        </p:nvSpPr>
        <p:spPr>
          <a:xfrm>
            <a:off x="7912594" y="4750785"/>
            <a:ext cx="4161402" cy="7386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solidFill>
                  <a:schemeClr val="accent2"/>
                </a:solidFill>
                <a:latin typeface="Montserrat Bold"/>
                <a:ea typeface="Montserrat Bold"/>
                <a:cs typeface="Montserrat Bold"/>
              </a:defRPr>
            </a:lvl1pPr>
          </a:lstStyle>
          <a:p>
            <a:pPr defTabSz="914217" hangingPunct="0"/>
            <a:r>
              <a:rPr lang="en-GB" sz="1500" kern="0" dirty="0">
                <a:solidFill>
                  <a:srgbClr val="1A1D1F"/>
                </a:solidFill>
                <a:sym typeface="Calibri"/>
              </a:rPr>
              <a:t>Focused on transitioning existing customers onto Monzo’s own current accounts</a:t>
            </a:r>
          </a:p>
        </p:txBody>
      </p:sp>
      <p:sp>
        <p:nvSpPr>
          <p:cNvPr id="104" name="ZoneTexte 103">
            <a:extLst>
              <a:ext uri="{FF2B5EF4-FFF2-40B4-BE49-F238E27FC236}">
                <a16:creationId xmlns:a16="http://schemas.microsoft.com/office/drawing/2014/main" id="{6C0CB2F7-BC2E-4C0F-9887-902E8B72E918}"/>
              </a:ext>
            </a:extLst>
          </p:cNvPr>
          <p:cNvSpPr txBox="1"/>
          <p:nvPr/>
        </p:nvSpPr>
        <p:spPr>
          <a:xfrm>
            <a:off x="7831936" y="5840177"/>
            <a:ext cx="3947593" cy="784830"/>
          </a:xfrm>
          <a:prstGeom prst="rect">
            <a:avLst/>
          </a:prstGeom>
          <a:noFill/>
        </p:spPr>
        <p:txBody>
          <a:bodyPr wrap="square">
            <a:spAutoFit/>
          </a:bodyPr>
          <a:lstStyle/>
          <a:p>
            <a:pPr lvl="0" defTabSz="914217" hangingPunct="0"/>
            <a:r>
              <a:rPr lang="en-GB" sz="1500" kern="0" dirty="0">
                <a:solidFill>
                  <a:srgbClr val="1A1D1F"/>
                </a:solidFill>
                <a:latin typeface="Montserrat Bold"/>
                <a:sym typeface="Calibri"/>
              </a:rPr>
              <a:t>Discontinued prepaid card in the UK and focused on adding new banking features. I.e. FX transfers and loans</a:t>
            </a:r>
          </a:p>
        </p:txBody>
      </p:sp>
      <p:pic>
        <p:nvPicPr>
          <p:cNvPr id="2" name="Image 1">
            <a:extLst>
              <a:ext uri="{FF2B5EF4-FFF2-40B4-BE49-F238E27FC236}">
                <a16:creationId xmlns:a16="http://schemas.microsoft.com/office/drawing/2014/main" id="{109BCAE1-08CF-408E-9B15-7DDD06015173}"/>
              </a:ext>
            </a:extLst>
          </p:cNvPr>
          <p:cNvPicPr>
            <a:picLocks noChangeAspect="1"/>
          </p:cNvPicPr>
          <p:nvPr/>
        </p:nvPicPr>
        <p:blipFill>
          <a:blip r:embed="rId3"/>
          <a:stretch>
            <a:fillRect/>
          </a:stretch>
        </p:blipFill>
        <p:spPr>
          <a:xfrm>
            <a:off x="155078" y="1584927"/>
            <a:ext cx="1811173" cy="627789"/>
          </a:xfrm>
          <a:prstGeom prst="rect">
            <a:avLst/>
          </a:prstGeom>
        </p:spPr>
      </p:pic>
    </p:spTree>
    <p:extLst>
      <p:ext uri="{BB962C8B-B14F-4D97-AF65-F5344CB8AC3E}">
        <p14:creationId xmlns:p14="http://schemas.microsoft.com/office/powerpoint/2010/main" val="15911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7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00"/>
                                        <p:tgtEl>
                                          <p:spTgt spid="59"/>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800"/>
                                        <p:tgtEl>
                                          <p:spTgt spid="6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down)">
                                      <p:cBhvr>
                                        <p:cTn id="30" dur="500"/>
                                        <p:tgtEl>
                                          <p:spTgt spid="5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500"/>
                                        <p:tgtEl>
                                          <p:spTgt spid="60"/>
                                        </p:tgtEl>
                                      </p:cBhvr>
                                    </p:animEffect>
                                  </p:childTnLst>
                                </p:cTn>
                              </p:par>
                            </p:childTnLst>
                          </p:cTn>
                        </p:par>
                        <p:par>
                          <p:cTn id="34" fill="hold">
                            <p:stCondLst>
                              <p:cond delay="1300"/>
                            </p:stCondLst>
                            <p:childTnLst>
                              <p:par>
                                <p:cTn id="35" presetID="22" presetClass="entr" presetSubtype="4"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00"/>
                                        <p:tgtEl>
                                          <p:spTgt spid="6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down)">
                                      <p:cBhvr>
                                        <p:cTn id="40" dur="800"/>
                                        <p:tgtEl>
                                          <p:spTgt spid="6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500"/>
                                        <p:tgtEl>
                                          <p:spTgt spid="61"/>
                                        </p:tgtEl>
                                      </p:cBhvr>
                                    </p:animEffect>
                                  </p:childTnLst>
                                </p:cTn>
                              </p:par>
                            </p:childTnLst>
                          </p:cTn>
                        </p:par>
                        <p:par>
                          <p:cTn id="44" fill="hold">
                            <p:stCondLst>
                              <p:cond delay="2100"/>
                            </p:stCondLst>
                            <p:childTnLst>
                              <p:par>
                                <p:cTn id="45" presetID="22" presetClass="entr" presetSubtype="4" fill="hold" grpId="0" nodeType="afterEffect">
                                  <p:stCondLst>
                                    <p:cond delay="50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down)">
                                      <p:cBhvr>
                                        <p:cTn id="53" dur="800"/>
                                        <p:tgtEl>
                                          <p:spTgt spid="6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down)">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down)">
                                      <p:cBhvr>
                                        <p:cTn id="61" dur="500"/>
                                        <p:tgtEl>
                                          <p:spTgt spid="8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down)">
                                      <p:cBhvr>
                                        <p:cTn id="66" dur="500"/>
                                        <p:tgtEl>
                                          <p:spTgt spid="8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down)">
                                      <p:cBhvr>
                                        <p:cTn id="69" dur="500"/>
                                        <p:tgtEl>
                                          <p:spTgt spid="8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7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wipe(down)">
                                      <p:cBhvr>
                                        <p:cTn id="77" dur="500"/>
                                        <p:tgtEl>
                                          <p:spTgt spid="92"/>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down)">
                                      <p:cBhvr>
                                        <p:cTn id="81" dur="800"/>
                                        <p:tgtEl>
                                          <p:spTgt spid="10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wipe(down)">
                                      <p:cBhvr>
                                        <p:cTn id="84" dur="500"/>
                                        <p:tgtEl>
                                          <p:spTgt spid="9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down)">
                                      <p:cBhvr>
                                        <p:cTn id="87" dur="500"/>
                                        <p:tgtEl>
                                          <p:spTgt spid="93"/>
                                        </p:tgtEl>
                                      </p:cBhvr>
                                    </p:animEffect>
                                  </p:childTnLst>
                                </p:cTn>
                              </p:par>
                            </p:childTnLst>
                          </p:cTn>
                        </p:par>
                        <p:par>
                          <p:cTn id="88" fill="hold">
                            <p:stCondLst>
                              <p:cond delay="1300"/>
                            </p:stCondLst>
                            <p:childTnLst>
                              <p:par>
                                <p:cTn id="89" presetID="2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wipe(down)">
                                      <p:cBhvr>
                                        <p:cTn id="91" dur="500"/>
                                        <p:tgtEl>
                                          <p:spTgt spid="9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wipe(down)">
                                      <p:cBhvr>
                                        <p:cTn id="94" dur="800"/>
                                        <p:tgtEl>
                                          <p:spTgt spid="10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wipe(down)">
                                      <p:cBhvr>
                                        <p:cTn id="97" dur="500"/>
                                        <p:tgtEl>
                                          <p:spTgt spid="94"/>
                                        </p:tgtEl>
                                      </p:cBhvr>
                                    </p:animEffect>
                                  </p:childTnLst>
                                </p:cTn>
                              </p:par>
                            </p:childTnLst>
                          </p:cTn>
                        </p:par>
                        <p:par>
                          <p:cTn id="98" fill="hold">
                            <p:stCondLst>
                              <p:cond delay="2100"/>
                            </p:stCondLst>
                            <p:childTnLst>
                              <p:par>
                                <p:cTn id="99" presetID="22" presetClass="entr" presetSubtype="4" fill="hold" grpId="0" nodeType="afterEffect">
                                  <p:stCondLst>
                                    <p:cond delay="500"/>
                                  </p:stCondLst>
                                  <p:childTnLst>
                                    <p:set>
                                      <p:cBhvr>
                                        <p:cTn id="100" dur="1" fill="hold">
                                          <p:stCondLst>
                                            <p:cond delay="0"/>
                                          </p:stCondLst>
                                        </p:cTn>
                                        <p:tgtEl>
                                          <p:spTgt spid="99"/>
                                        </p:tgtEl>
                                        <p:attrNameLst>
                                          <p:attrName>style.visibility</p:attrName>
                                        </p:attrNameLst>
                                      </p:cBhvr>
                                      <p:to>
                                        <p:strVal val="visible"/>
                                      </p:to>
                                    </p:set>
                                    <p:animEffect transition="in" filter="wipe(down)">
                                      <p:cBhvr>
                                        <p:cTn id="101" dur="500"/>
                                        <p:tgtEl>
                                          <p:spTgt spid="9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Effect transition="in" filter="wipe(down)">
                                      <p:cBhvr>
                                        <p:cTn id="104" dur="500"/>
                                        <p:tgtEl>
                                          <p:spTgt spid="98"/>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wipe(down)">
                                      <p:cBhvr>
                                        <p:cTn id="10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p:bldP spid="58" grpId="0" animBg="1"/>
      <p:bldP spid="59" grpId="0" animBg="1"/>
      <p:bldP spid="60" grpId="0" animBg="1"/>
      <p:bldP spid="61" grpId="0" animBg="1"/>
      <p:bldP spid="62" grpId="0" animBg="1"/>
      <p:bldP spid="64" grpId="0" animBg="1"/>
      <p:bldP spid="65" grpId="0" animBg="1"/>
      <p:bldP spid="66" grpId="0" animBg="1"/>
      <p:bldP spid="67" grpId="0"/>
      <p:bldP spid="68" grpId="0"/>
      <p:bldP spid="69" grpId="0"/>
      <p:bldP spid="87" grpId="0" animBg="1"/>
      <p:bldP spid="88" grpId="0" animBg="1"/>
      <p:bldP spid="89" grpId="0" animBg="1"/>
      <p:bldP spid="90" grpId="0"/>
      <p:bldP spid="91" grpId="0" animBg="1"/>
      <p:bldP spid="92" grpId="0" animBg="1"/>
      <p:bldP spid="93" grpId="0" animBg="1"/>
      <p:bldP spid="94" grpId="0" animBg="1"/>
      <p:bldP spid="95" grpId="0" animBg="1"/>
      <p:bldP spid="97" grpId="0" animBg="1"/>
      <p:bldP spid="98" grpId="0" animBg="1"/>
      <p:bldP spid="99" grpId="0" animBg="1"/>
      <p:bldP spid="100"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4019C3-69B5-4887-980E-8E5F90F9A5F4}"/>
              </a:ext>
            </a:extLst>
          </p:cNvPr>
          <p:cNvSpPr/>
          <p:nvPr/>
        </p:nvSpPr>
        <p:spPr bwMode="auto">
          <a:xfrm>
            <a:off x="6096000" y="1117157"/>
            <a:ext cx="6096000" cy="5853075"/>
          </a:xfrm>
          <a:prstGeom prst="rect">
            <a:avLst/>
          </a:prstGeom>
          <a:solidFill>
            <a:srgbClr val="E8386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fr-FR" sz="7466" dirty="0">
              <a:solidFill>
                <a:srgbClr val="000000"/>
              </a:solidFill>
              <a:latin typeface="Gill Sans" charset="0"/>
              <a:ea typeface="ヒラギノ角ゴ ProN W3" charset="0"/>
              <a:cs typeface="ヒラギノ角ゴ ProN W3" charset="0"/>
              <a:sym typeface="Gill Sans" charset="0"/>
            </a:endParaRPr>
          </a:p>
        </p:txBody>
      </p:sp>
      <p:sp>
        <p:nvSpPr>
          <p:cNvPr id="13" name="Rectangle 12">
            <a:extLst>
              <a:ext uri="{FF2B5EF4-FFF2-40B4-BE49-F238E27FC236}">
                <a16:creationId xmlns:a16="http://schemas.microsoft.com/office/drawing/2014/main" id="{B5650355-8AD8-4C4B-9A39-56EA0B75F58F}"/>
              </a:ext>
            </a:extLst>
          </p:cNvPr>
          <p:cNvSpPr/>
          <p:nvPr/>
        </p:nvSpPr>
        <p:spPr bwMode="auto">
          <a:xfrm>
            <a:off x="-10342" y="1111156"/>
            <a:ext cx="6157520" cy="5853074"/>
          </a:xfrm>
          <a:prstGeom prst="rect">
            <a:avLst/>
          </a:prstGeom>
          <a:solidFill>
            <a:srgbClr val="2AA2D9"/>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fr-FR" sz="7466" dirty="0">
              <a:solidFill>
                <a:srgbClr val="000000"/>
              </a:solidFill>
              <a:latin typeface="Gill Sans" charset="0"/>
              <a:ea typeface="ヒラギノ角ゴ ProN W3" charset="0"/>
              <a:cs typeface="ヒラギノ角ゴ ProN W3" charset="0"/>
              <a:sym typeface="Gill Sans" charset="0"/>
            </a:endParaRPr>
          </a:p>
        </p:txBody>
      </p:sp>
      <p:sp>
        <p:nvSpPr>
          <p:cNvPr id="6" name="Rectangle 5">
            <a:extLst>
              <a:ext uri="{FF2B5EF4-FFF2-40B4-BE49-F238E27FC236}">
                <a16:creationId xmlns:a16="http://schemas.microsoft.com/office/drawing/2014/main" id="{EC0335B8-2782-4783-8983-24DFF4EC9383}"/>
              </a:ext>
            </a:extLst>
          </p:cNvPr>
          <p:cNvSpPr/>
          <p:nvPr/>
        </p:nvSpPr>
        <p:spPr>
          <a:xfrm>
            <a:off x="0" y="327332"/>
            <a:ext cx="12192000" cy="41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10">
            <a:extLst>
              <a:ext uri="{FF2B5EF4-FFF2-40B4-BE49-F238E27FC236}">
                <a16:creationId xmlns:a16="http://schemas.microsoft.com/office/drawing/2014/main" id="{6944CA7F-E9BA-4B4F-AEA4-EB3350595F39}"/>
              </a:ext>
            </a:extLst>
          </p:cNvPr>
          <p:cNvSpPr>
            <a:spLocks noGrp="1"/>
          </p:cNvSpPr>
          <p:nvPr>
            <p:ph type="title"/>
          </p:nvPr>
        </p:nvSpPr>
        <p:spPr>
          <a:xfrm>
            <a:off x="398748" y="526764"/>
            <a:ext cx="11210925" cy="744836"/>
          </a:xfrm>
        </p:spPr>
        <p:txBody>
          <a:bodyPr vert="horz" lIns="91440" tIns="45720" rIns="91440" bIns="45720" rtlCol="0" anchor="ctr">
            <a:noAutofit/>
          </a:bodyPr>
          <a:lstStyle/>
          <a:p>
            <a:r>
              <a:rPr lang="en-US" sz="2400" kern="1200" dirty="0">
                <a:solidFill>
                  <a:schemeClr val="bg1"/>
                </a:solidFill>
                <a:latin typeface="+mj-lt"/>
                <a:ea typeface="+mj-ea"/>
                <a:cs typeface="+mj-cs"/>
              </a:rPr>
              <a:t>P</a:t>
            </a:r>
            <a:r>
              <a:rPr lang="en-GB" sz="2400" dirty="0" err="1">
                <a:solidFill>
                  <a:schemeClr val="bg1"/>
                </a:solidFill>
              </a:rPr>
              <a:t>artnering</a:t>
            </a:r>
            <a:r>
              <a:rPr lang="en-GB" sz="2400" dirty="0">
                <a:solidFill>
                  <a:schemeClr val="bg1"/>
                </a:solidFill>
              </a:rPr>
              <a:t> with </a:t>
            </a:r>
            <a:r>
              <a:rPr lang="en-GB" sz="2400" kern="1200" dirty="0">
                <a:solidFill>
                  <a:schemeClr val="bg1"/>
                </a:solidFill>
                <a:latin typeface="+mj-lt"/>
                <a:ea typeface="+mj-ea"/>
                <a:cs typeface="+mj-cs"/>
              </a:rPr>
              <a:t>other FinTechs </a:t>
            </a:r>
            <a:r>
              <a:rPr lang="en-GB" sz="2400" dirty="0">
                <a:solidFill>
                  <a:schemeClr val="bg1"/>
                </a:solidFill>
              </a:rPr>
              <a:t>led </a:t>
            </a:r>
            <a:r>
              <a:rPr lang="en-GB" sz="2400" kern="1200" dirty="0">
                <a:solidFill>
                  <a:schemeClr val="bg1"/>
                </a:solidFill>
                <a:latin typeface="+mj-lt"/>
                <a:ea typeface="+mj-ea"/>
                <a:cs typeface="+mj-cs"/>
              </a:rPr>
              <a:t>to quick add new services</a:t>
            </a:r>
            <a:r>
              <a:rPr lang="en-GB" sz="2400" dirty="0">
                <a:solidFill>
                  <a:schemeClr val="bg1"/>
                </a:solidFill>
              </a:rPr>
              <a:t> and </a:t>
            </a:r>
            <a:r>
              <a:rPr lang="en-GB" sz="2400" kern="1200" dirty="0">
                <a:solidFill>
                  <a:schemeClr val="bg1"/>
                </a:solidFill>
                <a:latin typeface="+mj-lt"/>
                <a:ea typeface="+mj-ea"/>
                <a:cs typeface="+mj-cs"/>
              </a:rPr>
              <a:t>helped them drive down costs and accelerate grow.</a:t>
            </a:r>
            <a:endParaRPr lang="en-US" sz="2400" kern="1200" dirty="0">
              <a:solidFill>
                <a:schemeClr val="bg1"/>
              </a:solidFill>
              <a:latin typeface="+mj-lt"/>
              <a:ea typeface="+mj-ea"/>
              <a:cs typeface="+mj-cs"/>
            </a:endParaRPr>
          </a:p>
        </p:txBody>
      </p:sp>
      <p:pic>
        <p:nvPicPr>
          <p:cNvPr id="4" name="Image 3">
            <a:extLst>
              <a:ext uri="{FF2B5EF4-FFF2-40B4-BE49-F238E27FC236}">
                <a16:creationId xmlns:a16="http://schemas.microsoft.com/office/drawing/2014/main" id="{7D0AF9CF-88B6-4866-82D4-71C1E183CE59}"/>
              </a:ext>
            </a:extLst>
          </p:cNvPr>
          <p:cNvPicPr>
            <a:picLocks noChangeAspect="1"/>
          </p:cNvPicPr>
          <p:nvPr/>
        </p:nvPicPr>
        <p:blipFill>
          <a:blip r:embed="rId2"/>
          <a:stretch>
            <a:fillRect/>
          </a:stretch>
        </p:blipFill>
        <p:spPr>
          <a:xfrm>
            <a:off x="11123051" y="6041256"/>
            <a:ext cx="1002416" cy="656755"/>
          </a:xfrm>
          <a:prstGeom prst="rect">
            <a:avLst/>
          </a:prstGeom>
        </p:spPr>
      </p:pic>
      <p:pic>
        <p:nvPicPr>
          <p:cNvPr id="1026" name="Picture 2" descr="A better way to handle your money | Revolut IT">
            <a:extLst>
              <a:ext uri="{FF2B5EF4-FFF2-40B4-BE49-F238E27FC236}">
                <a16:creationId xmlns:a16="http://schemas.microsoft.com/office/drawing/2014/main" id="{EF74A038-5E0F-46CE-8AF8-3D6E9D5D3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91" y="2238841"/>
            <a:ext cx="2747708" cy="471035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837D3A3A-DE00-4935-BC86-5097DF6852DC}"/>
              </a:ext>
            </a:extLst>
          </p:cNvPr>
          <p:cNvPicPr>
            <a:picLocks noChangeAspect="1"/>
          </p:cNvPicPr>
          <p:nvPr/>
        </p:nvPicPr>
        <p:blipFill>
          <a:blip r:embed="rId4"/>
          <a:stretch>
            <a:fillRect/>
          </a:stretch>
        </p:blipFill>
        <p:spPr>
          <a:xfrm>
            <a:off x="1031267" y="1596020"/>
            <a:ext cx="1811173" cy="627789"/>
          </a:xfrm>
          <a:prstGeom prst="rect">
            <a:avLst/>
          </a:prstGeom>
        </p:spPr>
      </p:pic>
      <p:pic>
        <p:nvPicPr>
          <p:cNvPr id="8" name="Image 7">
            <a:extLst>
              <a:ext uri="{FF2B5EF4-FFF2-40B4-BE49-F238E27FC236}">
                <a16:creationId xmlns:a16="http://schemas.microsoft.com/office/drawing/2014/main" id="{ED80D25A-1675-4B99-BD8D-F335EC11EDCC}"/>
              </a:ext>
            </a:extLst>
          </p:cNvPr>
          <p:cNvPicPr>
            <a:picLocks noChangeAspect="1"/>
          </p:cNvPicPr>
          <p:nvPr/>
        </p:nvPicPr>
        <p:blipFill>
          <a:blip r:embed="rId5"/>
          <a:stretch>
            <a:fillRect/>
          </a:stretch>
        </p:blipFill>
        <p:spPr>
          <a:xfrm>
            <a:off x="3270299" y="2384758"/>
            <a:ext cx="1887508" cy="4168524"/>
          </a:xfrm>
          <a:prstGeom prst="rect">
            <a:avLst/>
          </a:prstGeom>
        </p:spPr>
      </p:pic>
      <p:sp>
        <p:nvSpPr>
          <p:cNvPr id="10" name="ZoneTexte 9">
            <a:extLst>
              <a:ext uri="{FF2B5EF4-FFF2-40B4-BE49-F238E27FC236}">
                <a16:creationId xmlns:a16="http://schemas.microsoft.com/office/drawing/2014/main" id="{FF4F2C72-8437-4CB1-9A11-5112A5125007}"/>
              </a:ext>
            </a:extLst>
          </p:cNvPr>
          <p:cNvSpPr txBox="1"/>
          <p:nvPr/>
        </p:nvSpPr>
        <p:spPr>
          <a:xfrm>
            <a:off x="3378457" y="1471032"/>
            <a:ext cx="1671192" cy="830997"/>
          </a:xfrm>
          <a:prstGeom prst="rect">
            <a:avLst/>
          </a:prstGeom>
          <a:noFill/>
        </p:spPr>
        <p:txBody>
          <a:bodyPr wrap="square" rtlCol="0">
            <a:spAutoFit/>
          </a:bodyPr>
          <a:lstStyle/>
          <a:p>
            <a:pPr algn="ctr"/>
            <a:r>
              <a:rPr lang="fr-FR" sz="2400" b="1" dirty="0">
                <a:solidFill>
                  <a:schemeClr val="bg1"/>
                </a:solidFill>
              </a:rPr>
              <a:t>A </a:t>
            </a:r>
            <a:r>
              <a:rPr lang="fr-FR" sz="2400" b="1" dirty="0" err="1">
                <a:solidFill>
                  <a:schemeClr val="bg1"/>
                </a:solidFill>
              </a:rPr>
              <a:t>selection</a:t>
            </a:r>
            <a:r>
              <a:rPr lang="fr-FR" sz="2400" b="1" dirty="0">
                <a:solidFill>
                  <a:schemeClr val="bg1"/>
                </a:solidFill>
              </a:rPr>
              <a:t> of </a:t>
            </a:r>
            <a:r>
              <a:rPr lang="fr-FR" sz="2400" b="1" dirty="0" err="1">
                <a:solidFill>
                  <a:schemeClr val="bg1"/>
                </a:solidFill>
              </a:rPr>
              <a:t>sartners</a:t>
            </a:r>
            <a:endParaRPr lang="en-GB" sz="2400" b="1" dirty="0">
              <a:solidFill>
                <a:schemeClr val="bg1"/>
              </a:solidFill>
            </a:endParaRPr>
          </a:p>
        </p:txBody>
      </p:sp>
      <p:pic>
        <p:nvPicPr>
          <p:cNvPr id="1032" name="Picture 8" descr="Marketplace">
            <a:extLst>
              <a:ext uri="{FF2B5EF4-FFF2-40B4-BE49-F238E27FC236}">
                <a16:creationId xmlns:a16="http://schemas.microsoft.com/office/drawing/2014/main" id="{0D9E8D1D-F3A6-4ED9-AAE2-D3CFA6F9EB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0" y="1866555"/>
            <a:ext cx="5775467" cy="3124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zo – About Monzo">
            <a:extLst>
              <a:ext uri="{FF2B5EF4-FFF2-40B4-BE49-F238E27FC236}">
                <a16:creationId xmlns:a16="http://schemas.microsoft.com/office/drawing/2014/main" id="{407936EB-8608-4DA3-8647-283F367C0C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529" y="4163852"/>
            <a:ext cx="1574866" cy="28525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 is TransferWise all About? » Travel-Dealz.eu">
            <a:extLst>
              <a:ext uri="{FF2B5EF4-FFF2-40B4-BE49-F238E27FC236}">
                <a16:creationId xmlns:a16="http://schemas.microsoft.com/office/drawing/2014/main" id="{FA45C2C9-9AAE-4E31-8E80-7FDD17982D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1080" y="5164158"/>
            <a:ext cx="1238234" cy="7466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akNorth (@OakNorth) | Twitter">
            <a:extLst>
              <a:ext uri="{FF2B5EF4-FFF2-40B4-BE49-F238E27FC236}">
                <a16:creationId xmlns:a16="http://schemas.microsoft.com/office/drawing/2014/main" id="{96700471-7F5E-4DA1-81D6-DB967FB8BE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4887" y="5164159"/>
            <a:ext cx="861285" cy="74665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7689DD4D-733D-4D3A-9677-B4E0E7929AA2}"/>
              </a:ext>
            </a:extLst>
          </p:cNvPr>
          <p:cNvSpPr txBox="1"/>
          <p:nvPr/>
        </p:nvSpPr>
        <p:spPr>
          <a:xfrm>
            <a:off x="5519793" y="1452187"/>
            <a:ext cx="6104466" cy="369332"/>
          </a:xfrm>
          <a:prstGeom prst="rect">
            <a:avLst/>
          </a:prstGeom>
          <a:noFill/>
        </p:spPr>
        <p:txBody>
          <a:bodyPr wrap="square">
            <a:spAutoFit/>
          </a:bodyPr>
          <a:lstStyle/>
          <a:p>
            <a:pPr algn="ctr" fontAlgn="base"/>
            <a:r>
              <a:rPr lang="en-GB" b="1" i="1" dirty="0">
                <a:solidFill>
                  <a:schemeClr val="bg1"/>
                </a:solidFill>
                <a:effectLst/>
                <a:latin typeface="Avenir Next"/>
              </a:rPr>
              <a:t>“The bank of the future will be a marketplace”</a:t>
            </a:r>
          </a:p>
        </p:txBody>
      </p:sp>
    </p:spTree>
    <p:extLst>
      <p:ext uri="{BB962C8B-B14F-4D97-AF65-F5344CB8AC3E}">
        <p14:creationId xmlns:p14="http://schemas.microsoft.com/office/powerpoint/2010/main" val="31422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clement-m-360499-unsplash.jpeg" descr="clement-m-360499-unsplash.jpeg"/>
          <p:cNvPicPr>
            <a:picLocks noChangeAspect="1"/>
          </p:cNvPicPr>
          <p:nvPr/>
        </p:nvPicPr>
        <p:blipFill>
          <a:blip r:embed="rId2"/>
          <a:srcRect t="26432" b="26432"/>
          <a:stretch>
            <a:fillRect/>
          </a:stretch>
        </p:blipFill>
        <p:spPr>
          <a:xfrm>
            <a:off x="3175" y="0"/>
            <a:ext cx="12188825" cy="3889911"/>
          </a:xfrm>
          <a:prstGeom prst="rect">
            <a:avLst/>
          </a:prstGeom>
          <a:ln w="12700">
            <a:miter lim="400000"/>
          </a:ln>
        </p:spPr>
      </p:pic>
      <p:sp>
        <p:nvSpPr>
          <p:cNvPr id="70" name="TextBox 7"/>
          <p:cNvSpPr txBox="1">
            <a:spLocks noGrp="1"/>
          </p:cNvSpPr>
          <p:nvPr>
            <p:ph type="sldNum" sz="quarter" idx="2"/>
          </p:nvPr>
        </p:nvSpPr>
        <p:spPr>
          <a:xfrm>
            <a:off x="11257734" y="519770"/>
            <a:ext cx="263175" cy="369294"/>
          </a:xfrm>
          <a:prstGeom prst="rect">
            <a:avLst/>
          </a:prstGeom>
          <a:extLst>
            <a:ext uri="{C572A759-6A51-4108-AA02-DFA0A04FC94B}">
              <ma14:wrappingTextBoxFlag xmlns="" xmlns:ma14="http://schemas.microsoft.com/office/mac/drawingml/2011/main" val="1"/>
            </a:ext>
          </a:extLst>
        </p:spPr>
        <p:txBody>
          <a:bodyPr/>
          <a:lstStyle/>
          <a:p>
            <a:pPr marL="0" marR="0" lvl="0" indent="0" algn="ctr" defTabSz="914217"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EFFFE">
                    <a:hueOff val="-7200000"/>
                    <a:satOff val="-100001"/>
                  </a:srgbClr>
                </a:solidFill>
                <a:effectLst/>
                <a:uLnTx/>
                <a:uFillTx/>
                <a:latin typeface="Montserrat Light"/>
                <a:sym typeface="Montserrat Light"/>
              </a:rPr>
              <a:pPr marL="0" marR="0" lvl="0" indent="0" algn="ctr" defTabSz="914217" rtl="0" eaLnBrk="1" fontAlgn="auto" latinLnBrk="0" hangingPunct="0">
                <a:lnSpc>
                  <a:spcPct val="100000"/>
                </a:lnSpc>
                <a:spcBef>
                  <a:spcPts val="0"/>
                </a:spcBef>
                <a:spcAft>
                  <a:spcPts val="0"/>
                </a:spcAft>
                <a:buClrTx/>
                <a:buSzTx/>
                <a:buFontTx/>
                <a:buNone/>
                <a:tabLst/>
                <a:defRPr/>
              </a:pPr>
              <a:t>6</a:t>
            </a:fld>
            <a:endParaRPr kumimoji="0" sz="1200" b="0" i="0" u="none" strike="noStrike" kern="0" cap="none" spc="0" normalizeH="0" baseline="0" noProof="0" dirty="0">
              <a:ln>
                <a:noFill/>
              </a:ln>
              <a:solidFill>
                <a:srgbClr val="FEFFFE">
                  <a:hueOff val="-7200000"/>
                  <a:satOff val="-100001"/>
                </a:srgbClr>
              </a:solidFill>
              <a:effectLst/>
              <a:uLnTx/>
              <a:uFillTx/>
              <a:latin typeface="Montserrat Light"/>
              <a:sym typeface="Montserrat Light"/>
            </a:endParaRPr>
          </a:p>
        </p:txBody>
      </p:sp>
      <p:sp>
        <p:nvSpPr>
          <p:cNvPr id="71" name="Rectangle 9"/>
          <p:cNvSpPr/>
          <p:nvPr/>
        </p:nvSpPr>
        <p:spPr>
          <a:xfrm>
            <a:off x="-3913" y="1"/>
            <a:ext cx="12188825" cy="3889910"/>
          </a:xfrm>
          <a:prstGeom prst="rect">
            <a:avLst/>
          </a:prstGeom>
          <a:solidFill>
            <a:schemeClr val="accent2">
              <a:alpha val="80000"/>
            </a:schemeClr>
          </a:solidFill>
          <a:ln w="12700">
            <a:miter lim="400000"/>
          </a:ln>
        </p:spPr>
        <p:txBody>
          <a:bodyPr lIns="22860" rIns="22860" anchor="ctr"/>
          <a:lstStyle/>
          <a:p>
            <a:pPr marL="0" marR="0" lvl="0" indent="0" algn="ctr" defTabSz="914217" rtl="0" eaLnBrk="1" fontAlgn="auto" latinLnBrk="0" hangingPunct="0">
              <a:lnSpc>
                <a:spcPct val="100000"/>
              </a:lnSpc>
              <a:spcBef>
                <a:spcPts val="0"/>
              </a:spcBef>
              <a:spcAft>
                <a:spcPts val="0"/>
              </a:spcAft>
              <a:buClrTx/>
              <a:buSzTx/>
              <a:buFontTx/>
              <a:buNone/>
              <a:tabLst/>
              <a:defRPr>
                <a:solidFill>
                  <a:srgbClr val="FEFFFE">
                    <a:hueOff val="-7200000"/>
                    <a:satOff val="-100001"/>
                  </a:srgbClr>
                </a:solidFill>
                <a:latin typeface="+mn-lt"/>
                <a:ea typeface="+mn-ea"/>
                <a:cs typeface="+mn-cs"/>
                <a:sym typeface="Montserrat Light"/>
              </a:defRPr>
            </a:pPr>
            <a:endParaRPr kumimoji="0" sz="1800" b="0" i="0" u="none" strike="noStrike" kern="0" cap="none" spc="0" normalizeH="0" baseline="0" noProof="0" dirty="0">
              <a:ln>
                <a:noFill/>
              </a:ln>
              <a:solidFill>
                <a:srgbClr val="FEFFFE">
                  <a:hueOff val="-7200000"/>
                  <a:satOff val="-100001"/>
                </a:srgbClr>
              </a:solidFill>
              <a:effectLst/>
              <a:uLnTx/>
              <a:uFillTx/>
              <a:latin typeface="Montserrat Light"/>
              <a:sym typeface="Montserrat Light"/>
            </a:endParaRPr>
          </a:p>
        </p:txBody>
      </p:sp>
      <p:sp>
        <p:nvSpPr>
          <p:cNvPr id="10" name="Rectangle 9">
            <a:extLst>
              <a:ext uri="{FF2B5EF4-FFF2-40B4-BE49-F238E27FC236}">
                <a16:creationId xmlns:a16="http://schemas.microsoft.com/office/drawing/2014/main" id="{69423C1C-9B2D-4919-AC88-A40FB5726B94}"/>
              </a:ext>
            </a:extLst>
          </p:cNvPr>
          <p:cNvSpPr/>
          <p:nvPr/>
        </p:nvSpPr>
        <p:spPr>
          <a:xfrm>
            <a:off x="207224" y="200805"/>
            <a:ext cx="11843747" cy="1446550"/>
          </a:xfrm>
          <a:prstGeom prst="rect">
            <a:avLst/>
          </a:prstGeom>
        </p:spPr>
        <p:txBody>
          <a:bodyPr wrap="square">
            <a:spAutoFit/>
          </a:bodyPr>
          <a:lstStyle/>
          <a:p>
            <a:pPr lvl="0" defTabSz="914217" hangingPunct="0">
              <a:defRPr/>
            </a:pPr>
            <a:r>
              <a:rPr kumimoji="0" lang="en-GB" sz="2200" b="0" i="0" u="none" strike="noStrike" kern="0" cap="none" spc="0" normalizeH="0" baseline="0" noProof="0" dirty="0">
                <a:ln>
                  <a:noFill/>
                </a:ln>
                <a:solidFill>
                  <a:srgbClr val="FFFFFF"/>
                </a:solidFill>
                <a:effectLst/>
                <a:uLnTx/>
                <a:uFillTx/>
                <a:latin typeface="Montserrat Light"/>
                <a:sym typeface="Montserrat Bold"/>
              </a:rPr>
              <a:t>Revolut was designed with travellers and international business people in mind. It rapidly evolved its value proposition and now offers</a:t>
            </a:r>
            <a:r>
              <a:rPr kumimoji="0" lang="en-GB" sz="2200" b="0" i="0" u="none" strike="noStrike" kern="0" cap="none" spc="0" normalizeH="0" noProof="0" dirty="0">
                <a:ln>
                  <a:noFill/>
                </a:ln>
                <a:solidFill>
                  <a:srgbClr val="FFFFFF"/>
                </a:solidFill>
                <a:effectLst/>
                <a:uLnTx/>
                <a:uFillTx/>
                <a:latin typeface="Montserrat Light"/>
                <a:sym typeface="Montserrat Bold"/>
              </a:rPr>
              <a:t> </a:t>
            </a:r>
            <a:r>
              <a:rPr kumimoji="0" lang="en-GB" sz="2200" b="0" i="0" u="none" strike="noStrike" kern="0" cap="none" spc="0" normalizeH="0" baseline="0" noProof="0" dirty="0">
                <a:ln>
                  <a:noFill/>
                </a:ln>
                <a:solidFill>
                  <a:srgbClr val="FFFFFF"/>
                </a:solidFill>
                <a:effectLst/>
                <a:uLnTx/>
                <a:uFillTx/>
                <a:latin typeface="Montserrat Light"/>
                <a:sym typeface="Montserrat Bold"/>
              </a:rPr>
              <a:t>the latest in online banking services including instant payments, currency exchange, lending and even crypto exchange – all via their app</a:t>
            </a:r>
            <a:r>
              <a:rPr lang="en-GB" sz="2200" kern="0" dirty="0">
                <a:solidFill>
                  <a:srgbClr val="FFFFFF"/>
                </a:solidFill>
                <a:sym typeface="Montserrat Bold"/>
              </a:rPr>
              <a:t>. </a:t>
            </a:r>
            <a:r>
              <a:rPr lang="en-GB" sz="2200" kern="0" dirty="0" err="1">
                <a:solidFill>
                  <a:srgbClr val="FFFFFF"/>
                </a:solidFill>
                <a:sym typeface="Montserrat Bold"/>
              </a:rPr>
              <a:t>Revolut’s</a:t>
            </a:r>
            <a:r>
              <a:rPr lang="en-GB" sz="2200" kern="0" dirty="0">
                <a:solidFill>
                  <a:srgbClr val="FFFFFF"/>
                </a:solidFill>
                <a:sym typeface="Montserrat Bold"/>
              </a:rPr>
              <a:t> ability to pull in paid users via its subscription service shows it users see value in their proposition. </a:t>
            </a:r>
            <a:endParaRPr kumimoji="0" lang="en-GB" sz="2200" b="0" i="0" u="none" strike="noStrike" kern="0" cap="none" spc="0" normalizeH="0" baseline="0" noProof="0" dirty="0">
              <a:ln>
                <a:noFill/>
              </a:ln>
              <a:solidFill>
                <a:srgbClr val="FFFFFF"/>
              </a:solidFill>
              <a:effectLst/>
              <a:uLnTx/>
              <a:uFillTx/>
              <a:latin typeface="Montserrat Light"/>
              <a:sym typeface="Montserrat Bold"/>
            </a:endParaRPr>
          </a:p>
        </p:txBody>
      </p:sp>
      <p:sp>
        <p:nvSpPr>
          <p:cNvPr id="28" name="ZoneTexte 27">
            <a:extLst>
              <a:ext uri="{FF2B5EF4-FFF2-40B4-BE49-F238E27FC236}">
                <a16:creationId xmlns:a16="http://schemas.microsoft.com/office/drawing/2014/main" id="{6DCCA9FF-17DD-4B0A-991E-99978F01221A}"/>
              </a:ext>
            </a:extLst>
          </p:cNvPr>
          <p:cNvSpPr txBox="1"/>
          <p:nvPr/>
        </p:nvSpPr>
        <p:spPr>
          <a:xfrm>
            <a:off x="9893458" y="6496798"/>
            <a:ext cx="1208760" cy="230704"/>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a:defRPr sz="1799"/>
            </a:lvl1pPr>
          </a:lstStyle>
          <a:p>
            <a:pPr marL="0" marR="0" lvl="0" indent="0" algn="r" defTabSz="914217" rtl="0" eaLnBrk="1" fontAlgn="auto" latinLnBrk="0" hangingPunct="0">
              <a:lnSpc>
                <a:spcPct val="100000"/>
              </a:lnSpc>
              <a:spcBef>
                <a:spcPts val="0"/>
              </a:spcBef>
              <a:spcAft>
                <a:spcPts val="0"/>
              </a:spcAft>
              <a:buClrTx/>
              <a:buSzTx/>
              <a:buFontTx/>
              <a:buNone/>
              <a:tabLst/>
              <a:defRPr/>
            </a:pPr>
            <a:r>
              <a:rPr kumimoji="0" lang="en-GB" sz="899" b="0" i="0" u="none" strike="noStrike" kern="0" cap="none" spc="0" normalizeH="0" baseline="0" noProof="0" dirty="0">
                <a:ln>
                  <a:noFill/>
                </a:ln>
                <a:solidFill>
                  <a:srgbClr val="7F7F7F"/>
                </a:solidFill>
                <a:effectLst/>
                <a:uLnTx/>
                <a:uFillTx/>
                <a:latin typeface="Calibri"/>
                <a:cs typeface="Calibri"/>
                <a:sym typeface="Gill Sans" charset="0"/>
              </a:rPr>
              <a:t>Source: </a:t>
            </a:r>
            <a:r>
              <a:rPr kumimoji="0" lang="en-GB" sz="899" b="0" i="0" u="none" strike="noStrike" kern="0" cap="none" spc="0" normalizeH="0" baseline="0" noProof="0" dirty="0" err="1">
                <a:ln>
                  <a:noFill/>
                </a:ln>
                <a:solidFill>
                  <a:srgbClr val="7F7F7F"/>
                </a:solidFill>
                <a:effectLst/>
                <a:uLnTx/>
                <a:uFillTx/>
                <a:latin typeface="Calibri"/>
                <a:cs typeface="Calibri"/>
                <a:sym typeface="Gill Sans" charset="0"/>
              </a:rPr>
              <a:t>Fincog</a:t>
            </a:r>
            <a:r>
              <a:rPr kumimoji="0" lang="en-GB" sz="899" b="0" i="0" u="none" strike="noStrike" kern="0" cap="none" spc="0" normalizeH="0" baseline="0" noProof="0" dirty="0">
                <a:ln>
                  <a:noFill/>
                </a:ln>
                <a:solidFill>
                  <a:srgbClr val="7F7F7F"/>
                </a:solidFill>
                <a:effectLst/>
                <a:uLnTx/>
                <a:uFillTx/>
                <a:latin typeface="Calibri"/>
                <a:cs typeface="Calibri"/>
                <a:sym typeface="Gill Sans" charset="0"/>
              </a:rPr>
              <a:t>. </a:t>
            </a:r>
            <a:endParaRPr kumimoji="0" lang="en-US" sz="899" b="0" i="0" u="none" strike="noStrike" kern="0" cap="none" spc="0" normalizeH="0" baseline="0" noProof="0" dirty="0">
              <a:ln>
                <a:noFill/>
              </a:ln>
              <a:solidFill>
                <a:srgbClr val="7F7F7F"/>
              </a:solidFill>
              <a:effectLst/>
              <a:uLnTx/>
              <a:uFillTx/>
              <a:latin typeface="Calibri"/>
              <a:cs typeface="Calibri"/>
              <a:sym typeface="Gill Sans" charset="0"/>
            </a:endParaRPr>
          </a:p>
        </p:txBody>
      </p:sp>
      <p:pic>
        <p:nvPicPr>
          <p:cNvPr id="29" name="Image 28">
            <a:extLst>
              <a:ext uri="{FF2B5EF4-FFF2-40B4-BE49-F238E27FC236}">
                <a16:creationId xmlns:a16="http://schemas.microsoft.com/office/drawing/2014/main" id="{27A13B85-B980-48CC-98E9-D4DD57619965}"/>
              </a:ext>
            </a:extLst>
          </p:cNvPr>
          <p:cNvPicPr>
            <a:picLocks noChangeAspect="1"/>
          </p:cNvPicPr>
          <p:nvPr/>
        </p:nvPicPr>
        <p:blipFill>
          <a:blip r:embed="rId3"/>
          <a:stretch>
            <a:fillRect/>
          </a:stretch>
        </p:blipFill>
        <p:spPr>
          <a:xfrm>
            <a:off x="10970990" y="6000301"/>
            <a:ext cx="1094804" cy="800049"/>
          </a:xfrm>
          <a:prstGeom prst="rect">
            <a:avLst/>
          </a:prstGeom>
        </p:spPr>
      </p:pic>
      <p:graphicFrame>
        <p:nvGraphicFramePr>
          <p:cNvPr id="3" name="Tableau 2">
            <a:extLst>
              <a:ext uri="{FF2B5EF4-FFF2-40B4-BE49-F238E27FC236}">
                <a16:creationId xmlns:a16="http://schemas.microsoft.com/office/drawing/2014/main" id="{13159FFE-C7BF-474C-8B50-B3871AFA7725}"/>
              </a:ext>
            </a:extLst>
          </p:cNvPr>
          <p:cNvGraphicFramePr>
            <a:graphicFrameLocks noGrp="1"/>
          </p:cNvGraphicFramePr>
          <p:nvPr>
            <p:extLst>
              <p:ext uri="{D42A27DB-BD31-4B8C-83A1-F6EECF244321}">
                <p14:modId xmlns:p14="http://schemas.microsoft.com/office/powerpoint/2010/main" val="1369347458"/>
              </p:ext>
            </p:extLst>
          </p:nvPr>
        </p:nvGraphicFramePr>
        <p:xfrm>
          <a:off x="255654" y="1793688"/>
          <a:ext cx="7855413" cy="4875974"/>
        </p:xfrm>
        <a:graphic>
          <a:graphicData uri="http://schemas.openxmlformats.org/drawingml/2006/table">
            <a:tbl>
              <a:tblPr firstRow="1" bandRow="1">
                <a:tableStyleId>{073A0DAA-6AF3-43AB-8588-CEC1D06C72B9}</a:tableStyleId>
              </a:tblPr>
              <a:tblGrid>
                <a:gridCol w="2618471">
                  <a:extLst>
                    <a:ext uri="{9D8B030D-6E8A-4147-A177-3AD203B41FA5}">
                      <a16:colId xmlns:a16="http://schemas.microsoft.com/office/drawing/2014/main" val="3804105898"/>
                    </a:ext>
                  </a:extLst>
                </a:gridCol>
                <a:gridCol w="2618471">
                  <a:extLst>
                    <a:ext uri="{9D8B030D-6E8A-4147-A177-3AD203B41FA5}">
                      <a16:colId xmlns:a16="http://schemas.microsoft.com/office/drawing/2014/main" val="3511056974"/>
                    </a:ext>
                  </a:extLst>
                </a:gridCol>
                <a:gridCol w="2618471">
                  <a:extLst>
                    <a:ext uri="{9D8B030D-6E8A-4147-A177-3AD203B41FA5}">
                      <a16:colId xmlns:a16="http://schemas.microsoft.com/office/drawing/2014/main" val="1594300417"/>
                    </a:ext>
                  </a:extLst>
                </a:gridCol>
              </a:tblGrid>
              <a:tr h="870765">
                <a:tc>
                  <a:txBody>
                    <a:bodyPr/>
                    <a:lstStyle/>
                    <a:p>
                      <a:r>
                        <a:rPr lang="fr-FR" sz="1800" dirty="0"/>
                        <a:t>Product / Service</a:t>
                      </a:r>
                      <a:endParaRPr lang="en-GB" sz="1800" dirty="0"/>
                    </a:p>
                  </a:txBody>
                  <a:tcPr anchor="ctr">
                    <a:lnR w="12700" cap="flat" cmpd="sng" algn="ctr">
                      <a:noFill/>
                      <a:prstDash val="solid"/>
                      <a:round/>
                      <a:headEnd type="none" w="med" len="med"/>
                      <a:tailEnd type="none" w="med" len="med"/>
                    </a:lnR>
                  </a:tcPr>
                </a:tc>
                <a:tc>
                  <a:txBody>
                    <a:bodyPr/>
                    <a:lstStyle/>
                    <a:p>
                      <a:endParaRPr lang="en-GB" sz="1600"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GB"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4262313"/>
                  </a:ext>
                </a:extLst>
              </a:tr>
              <a:tr h="406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t>Current</a:t>
                      </a:r>
                      <a:r>
                        <a:rPr lang="fr-FR" sz="1600" b="1" dirty="0"/>
                        <a:t> </a:t>
                      </a:r>
                      <a:r>
                        <a:rPr lang="fr-FR" sz="1600" b="1" dirty="0" err="1"/>
                        <a:t>Account</a:t>
                      </a:r>
                      <a:endParaRPr lang="en-GB" sz="1600" b="1" dirty="0"/>
                    </a:p>
                  </a:txBody>
                  <a:tcPr/>
                </a:tc>
                <a:tc>
                  <a:txBody>
                    <a:bodyPr/>
                    <a:lstStyle/>
                    <a:p>
                      <a:endParaRPr lang="en-GB" sz="1600" dirty="0"/>
                    </a:p>
                  </a:txBody>
                  <a:tcPr>
                    <a:lnT w="38100" cmpd="sng">
                      <a:noFill/>
                    </a:lnT>
                    <a:solidFill>
                      <a:srgbClr val="6ED2F6"/>
                    </a:solidFill>
                  </a:tcPr>
                </a:tc>
                <a:tc>
                  <a:txBody>
                    <a:bodyPr/>
                    <a:lstStyle/>
                    <a:p>
                      <a:pPr algn="l"/>
                      <a:endParaRPr lang="en-GB" sz="1600" dirty="0">
                        <a:solidFill>
                          <a:schemeClr val="bg1">
                            <a:lumMod val="95000"/>
                          </a:schemeClr>
                        </a:solidFill>
                      </a:endParaRPr>
                    </a:p>
                  </a:txBody>
                  <a:tcPr>
                    <a:lnT w="38100" cmpd="sng">
                      <a:noFill/>
                    </a:lnT>
                    <a:solidFill>
                      <a:srgbClr val="E83860"/>
                    </a:solidFill>
                  </a:tcPr>
                </a:tc>
                <a:extLst>
                  <a:ext uri="{0D108BD9-81ED-4DB2-BD59-A6C34878D82A}">
                    <a16:rowId xmlns:a16="http://schemas.microsoft.com/office/drawing/2014/main" val="3569746298"/>
                  </a:ext>
                </a:extLst>
              </a:tr>
              <a:tr h="393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International </a:t>
                      </a:r>
                      <a:r>
                        <a:rPr lang="fr-FR" sz="1600" b="1" dirty="0" err="1"/>
                        <a:t>Transfers</a:t>
                      </a:r>
                      <a:endParaRPr lang="en-GB" sz="1600" b="1" dirty="0"/>
                    </a:p>
                  </a:txBody>
                  <a:tcPr/>
                </a:tc>
                <a:tc>
                  <a:txBody>
                    <a:bodyPr/>
                    <a:lstStyle/>
                    <a:p>
                      <a:endParaRPr lang="en-GB" sz="1600" dirty="0"/>
                    </a:p>
                  </a:txBody>
                  <a:tcPr>
                    <a:solidFill>
                      <a:srgbClr val="6ED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2687639450"/>
                  </a:ext>
                </a:extLst>
              </a:tr>
              <a:tr h="336962">
                <a:tc>
                  <a:txBody>
                    <a:bodyPr/>
                    <a:lstStyle/>
                    <a:p>
                      <a:pPr algn="l"/>
                      <a:r>
                        <a:rPr lang="fr-FR" sz="1600" b="1" dirty="0" err="1"/>
                        <a:t>Credit</a:t>
                      </a:r>
                      <a:r>
                        <a:rPr lang="fr-FR" sz="1600" b="1" dirty="0"/>
                        <a:t> </a:t>
                      </a:r>
                      <a:r>
                        <a:rPr lang="fr-FR" sz="1600" b="1" dirty="0" err="1"/>
                        <a:t>Card</a:t>
                      </a:r>
                      <a:endParaRPr lang="en-GB" sz="1600" b="1" dirty="0"/>
                    </a:p>
                  </a:txBody>
                  <a:tcPr/>
                </a:tc>
                <a:tc>
                  <a:txBody>
                    <a:bodyPr/>
                    <a:lstStyle/>
                    <a:p>
                      <a:endParaRPr lang="en-GB" sz="1600" dirty="0"/>
                    </a:p>
                  </a:txBody>
                  <a:tcPr>
                    <a:solidFill>
                      <a:srgbClr val="6ED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lumMod val="95000"/>
                            </a:schemeClr>
                          </a:solidFill>
                        </a:rPr>
                        <a:t>-</a:t>
                      </a: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4094911362"/>
                  </a:ext>
                </a:extLst>
              </a:tr>
              <a:tr h="413778">
                <a:tc>
                  <a:txBody>
                    <a:bodyPr/>
                    <a:lstStyle/>
                    <a:p>
                      <a:pPr algn="l"/>
                      <a:r>
                        <a:rPr lang="fr-FR" sz="1600" b="1" dirty="0" err="1"/>
                        <a:t>Saving</a:t>
                      </a:r>
                      <a:r>
                        <a:rPr lang="fr-FR" sz="1600" b="1" dirty="0"/>
                        <a:t> </a:t>
                      </a:r>
                      <a:r>
                        <a:rPr lang="fr-FR" sz="1600" b="1" dirty="0" err="1"/>
                        <a:t>Account</a:t>
                      </a:r>
                      <a:endParaRPr lang="en-GB" sz="1600" b="1" dirty="0"/>
                    </a:p>
                  </a:txBody>
                  <a:tcPr/>
                </a:tc>
                <a:tc>
                  <a:txBody>
                    <a:bodyPr/>
                    <a:lstStyle/>
                    <a:p>
                      <a:endParaRPr lang="en-GB" sz="1600" dirty="0"/>
                    </a:p>
                  </a:txBody>
                  <a:tcPr>
                    <a:solidFill>
                      <a:srgbClr val="6ED2F6"/>
                    </a:solidFill>
                  </a:tcPr>
                </a:tc>
                <a:tc>
                  <a:txBody>
                    <a:bodyPr/>
                    <a:lstStyle/>
                    <a:p>
                      <a:pPr algn="l"/>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2639703294"/>
                  </a:ext>
                </a:extLst>
              </a:tr>
              <a:tr h="367437">
                <a:tc>
                  <a:txBody>
                    <a:bodyPr/>
                    <a:lstStyle/>
                    <a:p>
                      <a:pPr algn="l"/>
                      <a:r>
                        <a:rPr lang="fr-FR" sz="1600" b="1" dirty="0"/>
                        <a:t>Investments</a:t>
                      </a:r>
                      <a:endParaRPr lang="en-GB" sz="1600" b="1" dirty="0"/>
                    </a:p>
                  </a:txBody>
                  <a:tcPr/>
                </a:tc>
                <a:tc>
                  <a:txBody>
                    <a:bodyPr/>
                    <a:lstStyle/>
                    <a:p>
                      <a:endParaRPr lang="en-GB" sz="1600" dirty="0"/>
                    </a:p>
                  </a:txBody>
                  <a:tcPr>
                    <a:solidFill>
                      <a:srgbClr val="6ED2F6"/>
                    </a:solidFill>
                  </a:tcPr>
                </a:tc>
                <a:tc>
                  <a:txBody>
                    <a:bodyPr/>
                    <a:lstStyle/>
                    <a:p>
                      <a:pPr algn="ctr"/>
                      <a:r>
                        <a:rPr lang="fr-FR" sz="1600" dirty="0">
                          <a:solidFill>
                            <a:schemeClr val="bg1">
                              <a:lumMod val="95000"/>
                            </a:schemeClr>
                          </a:solidFill>
                        </a:rPr>
                        <a:t>-</a:t>
                      </a: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2523259987"/>
                  </a:ext>
                </a:extLst>
              </a:tr>
              <a:tr h="342177">
                <a:tc>
                  <a:txBody>
                    <a:bodyPr/>
                    <a:lstStyle/>
                    <a:p>
                      <a:pPr algn="l"/>
                      <a:r>
                        <a:rPr lang="fr-FR" sz="1600" b="1" dirty="0" err="1"/>
                        <a:t>Personal</a:t>
                      </a:r>
                      <a:r>
                        <a:rPr lang="fr-FR" sz="1600" b="1" dirty="0"/>
                        <a:t> </a:t>
                      </a:r>
                      <a:r>
                        <a:rPr lang="fr-FR" sz="1600" b="1" dirty="0" err="1"/>
                        <a:t>loans</a:t>
                      </a:r>
                      <a:endParaRPr lang="en-GB" sz="1600" b="1" dirty="0"/>
                    </a:p>
                  </a:txBody>
                  <a:tcPr/>
                </a:tc>
                <a:tc>
                  <a:txBody>
                    <a:bodyPr/>
                    <a:lstStyle/>
                    <a:p>
                      <a:r>
                        <a:rPr lang="fr-FR" sz="1600" dirty="0"/>
                        <a:t>-</a:t>
                      </a:r>
                      <a:endParaRPr lang="en-GB" sz="1600" dirty="0"/>
                    </a:p>
                  </a:txBody>
                  <a:tcPr>
                    <a:solidFill>
                      <a:srgbClr val="6ED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2362714150"/>
                  </a:ext>
                </a:extLst>
              </a:tr>
              <a:tr h="336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t>Residential</a:t>
                      </a:r>
                      <a:r>
                        <a:rPr lang="fr-FR" sz="1600" b="1" dirty="0"/>
                        <a:t> </a:t>
                      </a:r>
                      <a:r>
                        <a:rPr lang="fr-FR" sz="1600" b="1" dirty="0" err="1"/>
                        <a:t>Mortgages</a:t>
                      </a:r>
                      <a:endParaRPr lang="en-GB" sz="1600" b="1" dirty="0"/>
                    </a:p>
                  </a:txBody>
                  <a:tcPr/>
                </a:tc>
                <a:tc>
                  <a:txBody>
                    <a:bodyPr/>
                    <a:lstStyle/>
                    <a:p>
                      <a:r>
                        <a:rPr lang="fr-FR" sz="1600" dirty="0"/>
                        <a:t>-</a:t>
                      </a:r>
                      <a:endParaRPr lang="en-GB" sz="1600" dirty="0"/>
                    </a:p>
                  </a:txBody>
                  <a:tcPr>
                    <a:solidFill>
                      <a:srgbClr val="6ED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lumMod val="95000"/>
                            </a:schemeClr>
                          </a:solidFill>
                        </a:rPr>
                        <a:t>-</a:t>
                      </a: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1246355655"/>
                  </a:ext>
                </a:extLst>
              </a:tr>
              <a:tr h="336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Business </a:t>
                      </a:r>
                      <a:r>
                        <a:rPr lang="fr-FR" sz="1600" b="1" dirty="0" err="1"/>
                        <a:t>Loans</a:t>
                      </a:r>
                      <a:endParaRPr lang="en-GB" sz="1600" b="1" dirty="0"/>
                    </a:p>
                  </a:txBody>
                  <a:tcPr/>
                </a:tc>
                <a:tc>
                  <a:txBody>
                    <a:bodyPr/>
                    <a:lstStyle/>
                    <a:p>
                      <a:endParaRPr lang="en-GB" sz="1600" dirty="0"/>
                    </a:p>
                  </a:txBody>
                  <a:tcPr>
                    <a:solidFill>
                      <a:srgbClr val="6ED2F6"/>
                    </a:solidFill>
                  </a:tcPr>
                </a:tc>
                <a:tc>
                  <a:txBody>
                    <a:bodyPr/>
                    <a:lstStyle/>
                    <a:p>
                      <a:pPr algn="ctr"/>
                      <a:r>
                        <a:rPr lang="fr-FR" sz="1600" dirty="0">
                          <a:solidFill>
                            <a:schemeClr val="bg1">
                              <a:lumMod val="95000"/>
                            </a:schemeClr>
                          </a:solidFill>
                        </a:rPr>
                        <a:t>-</a:t>
                      </a: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487327379"/>
                  </a:ext>
                </a:extLst>
              </a:tr>
              <a:tr h="376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t>Insurance</a:t>
                      </a:r>
                      <a:endParaRPr lang="en-GB" sz="1600" b="1" dirty="0"/>
                    </a:p>
                  </a:txBody>
                  <a:tcPr/>
                </a:tc>
                <a:tc>
                  <a:txBody>
                    <a:bodyPr/>
                    <a:lstStyle/>
                    <a:p>
                      <a:endParaRPr lang="en-GB" sz="1600" dirty="0"/>
                    </a:p>
                  </a:txBody>
                  <a:tcPr>
                    <a:solidFill>
                      <a:srgbClr val="6ED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lumMod val="95000"/>
                            </a:schemeClr>
                          </a:solidFill>
                          <a:effectLst/>
                        </a:rPr>
                        <a:t>-</a:t>
                      </a:r>
                      <a:endParaRPr lang="en-GB" sz="1600" dirty="0">
                        <a:solidFill>
                          <a:schemeClr val="bg1">
                            <a:lumMod val="95000"/>
                          </a:schemeClr>
                        </a:solidFill>
                        <a:effectLst/>
                      </a:endParaRPr>
                    </a:p>
                  </a:txBody>
                  <a:tcPr>
                    <a:solidFill>
                      <a:srgbClr val="E83860"/>
                    </a:solidFill>
                  </a:tcPr>
                </a:tc>
                <a:extLst>
                  <a:ext uri="{0D108BD9-81ED-4DB2-BD59-A6C34878D82A}">
                    <a16:rowId xmlns:a16="http://schemas.microsoft.com/office/drawing/2014/main" val="957784514"/>
                  </a:ext>
                </a:extLst>
              </a:tr>
              <a:tr h="357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Free </a:t>
                      </a:r>
                      <a:r>
                        <a:rPr lang="fr-FR" sz="1600" b="1" dirty="0" err="1"/>
                        <a:t>Current</a:t>
                      </a:r>
                      <a:r>
                        <a:rPr lang="fr-FR" sz="1600" b="1" dirty="0"/>
                        <a:t> </a:t>
                      </a:r>
                      <a:r>
                        <a:rPr lang="fr-FR" sz="1600" b="1" dirty="0" err="1"/>
                        <a:t>Account</a:t>
                      </a:r>
                      <a:endParaRPr lang="en-GB" sz="1600" b="1" dirty="0"/>
                    </a:p>
                  </a:txBody>
                  <a:tcPr/>
                </a:tc>
                <a:tc>
                  <a:txBody>
                    <a:bodyPr/>
                    <a:lstStyle/>
                    <a:p>
                      <a:endParaRPr lang="en-GB" sz="1600" dirty="0"/>
                    </a:p>
                  </a:txBody>
                  <a:tcPr>
                    <a:solidFill>
                      <a:srgbClr val="6ED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1946391260"/>
                  </a:ext>
                </a:extLst>
              </a:tr>
              <a:tr h="336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Premium </a:t>
                      </a:r>
                      <a:r>
                        <a:rPr lang="fr-FR" sz="1600" b="1" dirty="0" err="1"/>
                        <a:t>Account</a:t>
                      </a:r>
                      <a:endParaRPr lang="en-GB" sz="1600" b="1" dirty="0"/>
                    </a:p>
                  </a:txBody>
                  <a:tcPr/>
                </a:tc>
                <a:tc>
                  <a:txBody>
                    <a:bodyPr/>
                    <a:lstStyle/>
                    <a:p>
                      <a:endParaRPr lang="en-GB" sz="1600" dirty="0"/>
                    </a:p>
                  </a:txBody>
                  <a:tcPr>
                    <a:solidFill>
                      <a:srgbClr val="6ED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95000"/>
                          </a:schemeClr>
                        </a:solidFill>
                      </a:endParaRPr>
                    </a:p>
                  </a:txBody>
                  <a:tcPr>
                    <a:solidFill>
                      <a:srgbClr val="E83860"/>
                    </a:solidFill>
                  </a:tcPr>
                </a:tc>
                <a:extLst>
                  <a:ext uri="{0D108BD9-81ED-4DB2-BD59-A6C34878D82A}">
                    <a16:rowId xmlns:a16="http://schemas.microsoft.com/office/drawing/2014/main" val="2953309778"/>
                  </a:ext>
                </a:extLst>
              </a:tr>
            </a:tbl>
          </a:graphicData>
        </a:graphic>
      </p:graphicFrame>
      <p:pic>
        <p:nvPicPr>
          <p:cNvPr id="18" name="Picture 2" descr="Green Check Mark Icon. Tick Symbol In Green Color, Vector ...">
            <a:extLst>
              <a:ext uri="{FF2B5EF4-FFF2-40B4-BE49-F238E27FC236}">
                <a16:creationId xmlns:a16="http://schemas.microsoft.com/office/drawing/2014/main" id="{199FDEAD-0FD1-41BA-B1A9-EAC57471F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366" y="2699608"/>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Monzo">
            <a:extLst>
              <a:ext uri="{FF2B5EF4-FFF2-40B4-BE49-F238E27FC236}">
                <a16:creationId xmlns:a16="http://schemas.microsoft.com/office/drawing/2014/main" id="{F3E6E787-ECBA-44F7-9F52-4E56C5B6D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352" y="1815041"/>
            <a:ext cx="774767" cy="7577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5784936-F05B-4AA4-AF73-0E11F760F14B}"/>
              </a:ext>
            </a:extLst>
          </p:cNvPr>
          <p:cNvPicPr>
            <a:picLocks noChangeAspect="1"/>
          </p:cNvPicPr>
          <p:nvPr/>
        </p:nvPicPr>
        <p:blipFill>
          <a:blip r:embed="rId6"/>
          <a:stretch>
            <a:fillRect/>
          </a:stretch>
        </p:blipFill>
        <p:spPr>
          <a:xfrm>
            <a:off x="3160510" y="1911910"/>
            <a:ext cx="1811173" cy="627789"/>
          </a:xfrm>
          <a:prstGeom prst="rect">
            <a:avLst/>
          </a:prstGeom>
        </p:spPr>
      </p:pic>
      <p:cxnSp>
        <p:nvCxnSpPr>
          <p:cNvPr id="12" name="Connecteur droit 11">
            <a:extLst>
              <a:ext uri="{FF2B5EF4-FFF2-40B4-BE49-F238E27FC236}">
                <a16:creationId xmlns:a16="http://schemas.microsoft.com/office/drawing/2014/main" id="{6D654A53-59AB-4265-B651-2598BED39757}"/>
              </a:ext>
            </a:extLst>
          </p:cNvPr>
          <p:cNvCxnSpPr/>
          <p:nvPr/>
        </p:nvCxnSpPr>
        <p:spPr>
          <a:xfrm>
            <a:off x="5486400" y="1793688"/>
            <a:ext cx="0" cy="856379"/>
          </a:xfrm>
          <a:prstGeom prst="line">
            <a:avLst/>
          </a:prstGeom>
          <a:noFill/>
          <a:ln w="12700" cap="flat">
            <a:solidFill>
              <a:schemeClr val="tx1">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1028" name="Picture 4" descr="Buy Bitcoin, Litecoin &amp; Ethereum | Revolut">
            <a:extLst>
              <a:ext uri="{FF2B5EF4-FFF2-40B4-BE49-F238E27FC236}">
                <a16:creationId xmlns:a16="http://schemas.microsoft.com/office/drawing/2014/main" id="{2900D6F6-75DB-4BFC-B1B9-DFD21B1319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6329" y="2749740"/>
            <a:ext cx="3562242" cy="2968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y Bitcoin, Litecoin &amp; Ethereum | Revolut">
            <a:extLst>
              <a:ext uri="{FF2B5EF4-FFF2-40B4-BE49-F238E27FC236}">
                <a16:creationId xmlns:a16="http://schemas.microsoft.com/office/drawing/2014/main" id="{91010FAD-C310-400D-914D-998A45AF82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8729" y="2902140"/>
            <a:ext cx="3562242" cy="2968535"/>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id="{4C569188-8514-4F49-982E-0AB438D76E67}"/>
              </a:ext>
            </a:extLst>
          </p:cNvPr>
          <p:cNvPicPr>
            <a:picLocks noChangeAspect="1"/>
          </p:cNvPicPr>
          <p:nvPr/>
        </p:nvPicPr>
        <p:blipFill>
          <a:blip r:embed="rId8"/>
          <a:stretch>
            <a:fillRect/>
          </a:stretch>
        </p:blipFill>
        <p:spPr>
          <a:xfrm>
            <a:off x="8488729" y="5757686"/>
            <a:ext cx="1743075" cy="723900"/>
          </a:xfrm>
          <a:prstGeom prst="rect">
            <a:avLst/>
          </a:prstGeom>
        </p:spPr>
      </p:pic>
      <p:pic>
        <p:nvPicPr>
          <p:cNvPr id="42" name="Picture 2" descr="Green Check Mark Icon. Tick Symbol In Green Color, Vector ...">
            <a:extLst>
              <a:ext uri="{FF2B5EF4-FFF2-40B4-BE49-F238E27FC236}">
                <a16:creationId xmlns:a16="http://schemas.microsoft.com/office/drawing/2014/main" id="{53554962-0CB0-41A0-BDB2-0A327F053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366" y="3116061"/>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Green Check Mark Icon. Tick Symbol In Green Color, Vector ...">
            <a:extLst>
              <a:ext uri="{FF2B5EF4-FFF2-40B4-BE49-F238E27FC236}">
                <a16:creationId xmlns:a16="http://schemas.microsoft.com/office/drawing/2014/main" id="{5FE468CA-C2FE-43A3-8B29-9517E18BD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366" y="3846456"/>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Green Check Mark Icon. Tick Symbol In Green Color, Vector ...">
            <a:extLst>
              <a:ext uri="{FF2B5EF4-FFF2-40B4-BE49-F238E27FC236}">
                <a16:creationId xmlns:a16="http://schemas.microsoft.com/office/drawing/2014/main" id="{1D77F7EE-2A6E-4110-853D-27FE2F88F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398" y="4219504"/>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Green Check Mark Icon. Tick Symbol In Green Color, Vector ...">
            <a:extLst>
              <a:ext uri="{FF2B5EF4-FFF2-40B4-BE49-F238E27FC236}">
                <a16:creationId xmlns:a16="http://schemas.microsoft.com/office/drawing/2014/main" id="{E37E2C50-1FED-4C0A-A4D3-CA7BB8CFD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50" y="5263502"/>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Green Check Mark Icon. Tick Symbol In Green Color, Vector ...">
            <a:extLst>
              <a:ext uri="{FF2B5EF4-FFF2-40B4-BE49-F238E27FC236}">
                <a16:creationId xmlns:a16="http://schemas.microsoft.com/office/drawing/2014/main" id="{5904BE89-A912-40CA-B348-DEFB45E3D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50" y="5619616"/>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Green Check Mark Icon. Tick Symbol In Green Color, Vector ...">
            <a:extLst>
              <a:ext uri="{FF2B5EF4-FFF2-40B4-BE49-F238E27FC236}">
                <a16:creationId xmlns:a16="http://schemas.microsoft.com/office/drawing/2014/main" id="{2ABAA13C-2376-4367-B9FE-D2662E378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50" y="5984197"/>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Green Check Mark Icon. Tick Symbol In Green Color, Vector ...">
            <a:extLst>
              <a:ext uri="{FF2B5EF4-FFF2-40B4-BE49-F238E27FC236}">
                <a16:creationId xmlns:a16="http://schemas.microsoft.com/office/drawing/2014/main" id="{8663C961-9745-4703-ADAF-47346F89F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50" y="6331844"/>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Green Check Mark Icon. Tick Symbol In Green Color, Vector ...">
            <a:extLst>
              <a:ext uri="{FF2B5EF4-FFF2-40B4-BE49-F238E27FC236}">
                <a16:creationId xmlns:a16="http://schemas.microsoft.com/office/drawing/2014/main" id="{8341CE8E-9A3E-4605-AD1A-BCDA51CB6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032" y="2686191"/>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Green Check Mark Icon. Tick Symbol In Green Color, Vector ...">
            <a:extLst>
              <a:ext uri="{FF2B5EF4-FFF2-40B4-BE49-F238E27FC236}">
                <a16:creationId xmlns:a16="http://schemas.microsoft.com/office/drawing/2014/main" id="{135496BA-CEDE-4553-A182-EC3D009FA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032" y="3102644"/>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Green Check Mark Icon. Tick Symbol In Green Color, Vector ...">
            <a:extLst>
              <a:ext uri="{FF2B5EF4-FFF2-40B4-BE49-F238E27FC236}">
                <a16:creationId xmlns:a16="http://schemas.microsoft.com/office/drawing/2014/main" id="{936D3CDD-1F0F-454A-AC08-9CB827304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032" y="3833039"/>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Green Check Mark Icon. Tick Symbol In Green Color, Vector ...">
            <a:extLst>
              <a:ext uri="{FF2B5EF4-FFF2-40B4-BE49-F238E27FC236}">
                <a16:creationId xmlns:a16="http://schemas.microsoft.com/office/drawing/2014/main" id="{F730D917-4EF6-4B6C-99A9-38A2F63B5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835" y="4577386"/>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Green Check Mark Icon. Tick Symbol In Green Color, Vector ...">
            <a:extLst>
              <a:ext uri="{FF2B5EF4-FFF2-40B4-BE49-F238E27FC236}">
                <a16:creationId xmlns:a16="http://schemas.microsoft.com/office/drawing/2014/main" id="{7D550D54-1A38-4C18-8A18-33E4420DC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835" y="5957469"/>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Green Check Mark Icon. Tick Symbol In Green Color, Vector ...">
            <a:extLst>
              <a:ext uri="{FF2B5EF4-FFF2-40B4-BE49-F238E27FC236}">
                <a16:creationId xmlns:a16="http://schemas.microsoft.com/office/drawing/2014/main" id="{924203E3-3341-4242-8E75-31343996B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835" y="6333387"/>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Green Check Mark Icon. Tick Symbol In Green Color, Vector ...">
            <a:extLst>
              <a:ext uri="{FF2B5EF4-FFF2-40B4-BE49-F238E27FC236}">
                <a16:creationId xmlns:a16="http://schemas.microsoft.com/office/drawing/2014/main" id="{C35E614E-D33E-4728-9FD8-4426F8BED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801" y="3473408"/>
            <a:ext cx="337820" cy="33782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Green Check Mark Icon. Tick Symbol In Green Color, Vector ...">
            <a:extLst>
              <a:ext uri="{FF2B5EF4-FFF2-40B4-BE49-F238E27FC236}">
                <a16:creationId xmlns:a16="http://schemas.microsoft.com/office/drawing/2014/main" id="{68C45E61-27AF-426C-A7B6-455219F46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10" y="4592463"/>
            <a:ext cx="337820" cy="33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61488"/>
      </p:ext>
    </p:extLst>
  </p:cSld>
  <p:clrMapOvr>
    <a:masterClrMapping/>
  </p:clrMapOvr>
  <mc:AlternateContent xmlns:mc="http://schemas.openxmlformats.org/markup-compatibility/2006" xmlns:p14="http://schemas.microsoft.com/office/powerpoint/2010/main">
    <mc:Choice Requires="p14">
      <p:transition spd="slow" p14:dur="15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a:extLst>
              <a:ext uri="{FF2B5EF4-FFF2-40B4-BE49-F238E27FC236}">
                <a16:creationId xmlns:a16="http://schemas.microsoft.com/office/drawing/2014/main" id="{77B08868-3CCF-49BF-9221-3A50D1A9F708}"/>
              </a:ext>
            </a:extLst>
          </p:cNvPr>
          <p:cNvSpPr/>
          <p:nvPr/>
        </p:nvSpPr>
        <p:spPr>
          <a:xfrm>
            <a:off x="-167408" y="0"/>
            <a:ext cx="12496825" cy="6996659"/>
          </a:xfrm>
          <a:prstGeom prst="rect">
            <a:avLst/>
          </a:prstGeom>
          <a:solidFill>
            <a:srgbClr val="000000"/>
          </a:solidFill>
          <a:ln w="12700">
            <a:miter lim="400000"/>
          </a:ln>
        </p:spPr>
        <p:txBody>
          <a:bodyPr lIns="22860" rIns="22860" anchor="ctr"/>
          <a:lstStyle/>
          <a:p>
            <a:pPr defTabSz="914193" hangingPunct="0">
              <a:defRPr>
                <a:solidFill>
                  <a:srgbClr val="FEFFFE">
                    <a:hueOff val="-7200000"/>
                    <a:satOff val="-100001"/>
                  </a:srgbClr>
                </a:solidFill>
                <a:latin typeface="+mn-lt"/>
                <a:ea typeface="+mn-ea"/>
                <a:cs typeface="+mn-cs"/>
                <a:sym typeface="Montserrat Light"/>
              </a:defRPr>
            </a:pPr>
            <a:endParaRPr kern="0" dirty="0">
              <a:solidFill>
                <a:srgbClr val="FEFFFE">
                  <a:hueOff val="-7200000"/>
                  <a:satOff val="-100001"/>
                </a:srgbClr>
              </a:solidFill>
              <a:latin typeface="Montserrat Light"/>
              <a:sym typeface="Montserrat Light"/>
            </a:endParaRPr>
          </a:p>
        </p:txBody>
      </p:sp>
      <p:pic>
        <p:nvPicPr>
          <p:cNvPr id="11" name="Image 10">
            <a:hlinkClick r:id="rId3"/>
            <a:extLst>
              <a:ext uri="{FF2B5EF4-FFF2-40B4-BE49-F238E27FC236}">
                <a16:creationId xmlns:a16="http://schemas.microsoft.com/office/drawing/2014/main" id="{ACA37BF5-C888-45E8-AB1D-72793CB4B6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52271" y="6031135"/>
            <a:ext cx="965524" cy="965524"/>
          </a:xfrm>
          <a:prstGeom prst="rect">
            <a:avLst/>
          </a:prstGeom>
        </p:spPr>
      </p:pic>
      <p:sp>
        <p:nvSpPr>
          <p:cNvPr id="17415" name="Rectangle 7"/>
          <p:cNvSpPr>
            <a:spLocks/>
          </p:cNvSpPr>
          <p:nvPr/>
        </p:nvSpPr>
        <p:spPr bwMode="auto">
          <a:xfrm>
            <a:off x="321468" y="124349"/>
            <a:ext cx="11065669"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r>
              <a:rPr lang="en-GB" sz="2000" dirty="0">
                <a:solidFill>
                  <a:schemeClr val="bg1"/>
                </a:solidFill>
                <a:latin typeface="Open Sans Light" charset="0"/>
                <a:cs typeface="Open Sans Light" charset="0"/>
                <a:sym typeface="Open Sans Light" charset="0"/>
              </a:rPr>
              <a:t>Innovative products and new markets has being an accelerator of growth for Revolut. Monzo impacted customers growth in 2017 when discontinuing its prepaid card in the UK. It gained users traction once again through paid marketing and tv ad campaigns in 2018</a:t>
            </a:r>
            <a:r>
              <a:rPr lang="en-GB" sz="2200" dirty="0">
                <a:solidFill>
                  <a:schemeClr val="bg1"/>
                </a:solidFill>
                <a:latin typeface="Open Sans Light" charset="0"/>
                <a:cs typeface="Open Sans Light" charset="0"/>
                <a:sym typeface="Open Sans Light" charset="0"/>
              </a:rPr>
              <a:t> </a:t>
            </a:r>
          </a:p>
        </p:txBody>
      </p:sp>
      <p:sp>
        <p:nvSpPr>
          <p:cNvPr id="5" name="ZoneTexte 4">
            <a:extLst>
              <a:ext uri="{FF2B5EF4-FFF2-40B4-BE49-F238E27FC236}">
                <a16:creationId xmlns:a16="http://schemas.microsoft.com/office/drawing/2014/main" id="{F34202F9-9BAD-4C81-9B2A-52D847E1F58C}"/>
              </a:ext>
            </a:extLst>
          </p:cNvPr>
          <p:cNvSpPr txBox="1"/>
          <p:nvPr/>
        </p:nvSpPr>
        <p:spPr>
          <a:xfrm rot="16200000">
            <a:off x="-2024618" y="3462376"/>
            <a:ext cx="4343023" cy="369332"/>
          </a:xfrm>
          <a:prstGeom prst="rect">
            <a:avLst/>
          </a:prstGeom>
          <a:noFill/>
        </p:spPr>
        <p:txBody>
          <a:bodyPr wrap="square" rtlCol="0">
            <a:spAutoFit/>
          </a:bodyPr>
          <a:lstStyle/>
          <a:p>
            <a:pPr algn="ctr"/>
            <a:r>
              <a:rPr lang="en-GB" b="1" dirty="0">
                <a:solidFill>
                  <a:schemeClr val="bg1"/>
                </a:solidFill>
              </a:rPr>
              <a:t>Customer growth after Launch </a:t>
            </a:r>
          </a:p>
        </p:txBody>
      </p:sp>
      <p:graphicFrame>
        <p:nvGraphicFramePr>
          <p:cNvPr id="7" name="Graphique 6">
            <a:extLst>
              <a:ext uri="{FF2B5EF4-FFF2-40B4-BE49-F238E27FC236}">
                <a16:creationId xmlns:a16="http://schemas.microsoft.com/office/drawing/2014/main" id="{4CC8BD77-C455-4A7D-8FD2-17AA39820A37}"/>
              </a:ext>
            </a:extLst>
          </p:cNvPr>
          <p:cNvGraphicFramePr/>
          <p:nvPr>
            <p:extLst>
              <p:ext uri="{D42A27DB-BD31-4B8C-83A1-F6EECF244321}">
                <p14:modId xmlns:p14="http://schemas.microsoft.com/office/powerpoint/2010/main" val="4267532412"/>
              </p:ext>
            </p:extLst>
          </p:nvPr>
        </p:nvGraphicFramePr>
        <p:xfrm>
          <a:off x="321468" y="1139268"/>
          <a:ext cx="10979105" cy="5261222"/>
        </p:xfrm>
        <a:graphic>
          <a:graphicData uri="http://schemas.openxmlformats.org/drawingml/2006/chart">
            <c:chart xmlns:c="http://schemas.openxmlformats.org/drawingml/2006/chart" xmlns:r="http://schemas.openxmlformats.org/officeDocument/2006/relationships" r:id="rId5"/>
          </a:graphicData>
        </a:graphic>
      </p:graphicFrame>
      <p:pic>
        <p:nvPicPr>
          <p:cNvPr id="2" name="Image 1">
            <a:extLst>
              <a:ext uri="{FF2B5EF4-FFF2-40B4-BE49-F238E27FC236}">
                <a16:creationId xmlns:a16="http://schemas.microsoft.com/office/drawing/2014/main" id="{9BC6634D-3002-475D-97EA-3EA260036B49}"/>
              </a:ext>
            </a:extLst>
          </p:cNvPr>
          <p:cNvPicPr>
            <a:picLocks noChangeAspect="1"/>
          </p:cNvPicPr>
          <p:nvPr/>
        </p:nvPicPr>
        <p:blipFill>
          <a:blip r:embed="rId6"/>
          <a:stretch>
            <a:fillRect/>
          </a:stretch>
        </p:blipFill>
        <p:spPr>
          <a:xfrm>
            <a:off x="9339161" y="1207670"/>
            <a:ext cx="394720" cy="440666"/>
          </a:xfrm>
          <a:prstGeom prst="rect">
            <a:avLst/>
          </a:prstGeom>
        </p:spPr>
      </p:pic>
      <p:sp>
        <p:nvSpPr>
          <p:cNvPr id="9" name="Rectangle 8">
            <a:extLst>
              <a:ext uri="{FF2B5EF4-FFF2-40B4-BE49-F238E27FC236}">
                <a16:creationId xmlns:a16="http://schemas.microsoft.com/office/drawing/2014/main" id="{B091ACDE-0200-40E7-A1A5-64B366A267D5}"/>
              </a:ext>
            </a:extLst>
          </p:cNvPr>
          <p:cNvSpPr/>
          <p:nvPr/>
        </p:nvSpPr>
        <p:spPr>
          <a:xfrm>
            <a:off x="703280" y="5134566"/>
            <a:ext cx="1734834" cy="400110"/>
          </a:xfrm>
          <a:prstGeom prst="rect">
            <a:avLst/>
          </a:prstGeom>
        </p:spPr>
        <p:txBody>
          <a:bodyPr wrap="none">
            <a:spAutoFit/>
          </a:bodyPr>
          <a:lstStyle/>
          <a:p>
            <a:pPr algn="ctr"/>
            <a:r>
              <a:rPr lang="en-GB" sz="2000" b="1" dirty="0"/>
              <a:t>Users, millions</a:t>
            </a:r>
            <a:endParaRPr lang="en-US" sz="2000" b="1" dirty="0"/>
          </a:p>
        </p:txBody>
      </p:sp>
      <p:sp>
        <p:nvSpPr>
          <p:cNvPr id="12" name="ZoneTexte 11">
            <a:extLst>
              <a:ext uri="{FF2B5EF4-FFF2-40B4-BE49-F238E27FC236}">
                <a16:creationId xmlns:a16="http://schemas.microsoft.com/office/drawing/2014/main" id="{F21B52C5-B326-40CD-B326-692686FC39B5}"/>
              </a:ext>
            </a:extLst>
          </p:cNvPr>
          <p:cNvSpPr txBox="1"/>
          <p:nvPr/>
        </p:nvSpPr>
        <p:spPr>
          <a:xfrm>
            <a:off x="8057747" y="6647484"/>
            <a:ext cx="3158910" cy="27699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a:defRPr sz="1799"/>
            </a:lvl1pPr>
          </a:lstStyle>
          <a:p>
            <a:pPr defTabSz="914217" hangingPunct="0"/>
            <a:r>
              <a:rPr lang="en-GB" sz="1200" kern="0" dirty="0">
                <a:solidFill>
                  <a:schemeClr val="bg1"/>
                </a:solidFill>
                <a:latin typeface="Calibri"/>
                <a:cs typeface="Calibri"/>
                <a:sym typeface="Calibri"/>
              </a:rPr>
              <a:t>Source: </a:t>
            </a:r>
            <a:r>
              <a:rPr lang="en-GB" sz="1200" kern="0" dirty="0" err="1">
                <a:solidFill>
                  <a:schemeClr val="bg1"/>
                </a:solidFill>
                <a:latin typeface="Calibri"/>
                <a:cs typeface="Calibri"/>
                <a:sym typeface="Calibri"/>
              </a:rPr>
              <a:t>Startups</a:t>
            </a:r>
            <a:r>
              <a:rPr lang="en-GB" sz="1200" kern="0" dirty="0">
                <a:solidFill>
                  <a:schemeClr val="bg1"/>
                </a:solidFill>
                <a:latin typeface="Calibri"/>
                <a:cs typeface="Calibri"/>
                <a:sym typeface="Calibri"/>
              </a:rPr>
              <a:t> newsroom. As August 2020</a:t>
            </a:r>
          </a:p>
        </p:txBody>
      </p:sp>
      <p:sp>
        <p:nvSpPr>
          <p:cNvPr id="3" name="Rectangle 2">
            <a:extLst>
              <a:ext uri="{FF2B5EF4-FFF2-40B4-BE49-F238E27FC236}">
                <a16:creationId xmlns:a16="http://schemas.microsoft.com/office/drawing/2014/main" id="{E8418E3F-D9CF-4BF5-97E8-57853BD9100B}"/>
              </a:ext>
            </a:extLst>
          </p:cNvPr>
          <p:cNvSpPr/>
          <p:nvPr/>
        </p:nvSpPr>
        <p:spPr>
          <a:xfrm>
            <a:off x="9293643" y="1658783"/>
            <a:ext cx="1359346" cy="523220"/>
          </a:xfrm>
          <a:prstGeom prst="rect">
            <a:avLst/>
          </a:prstGeom>
        </p:spPr>
        <p:txBody>
          <a:bodyPr wrap="none">
            <a:spAutoFit/>
          </a:bodyPr>
          <a:lstStyle/>
          <a:p>
            <a:r>
              <a:rPr lang="fr-FR" sz="1400" b="1" dirty="0"/>
              <a:t>$5.5B Valuation</a:t>
            </a:r>
          </a:p>
          <a:p>
            <a:r>
              <a:rPr lang="fr-FR" sz="1400" dirty="0"/>
              <a:t> (2020)</a:t>
            </a:r>
          </a:p>
        </p:txBody>
      </p:sp>
      <p:pic>
        <p:nvPicPr>
          <p:cNvPr id="8" name="Picture 2" descr="Monzo – Banking made easy">
            <a:extLst>
              <a:ext uri="{FF2B5EF4-FFF2-40B4-BE49-F238E27FC236}">
                <a16:creationId xmlns:a16="http://schemas.microsoft.com/office/drawing/2014/main" id="{4D13B741-7657-4BFA-9F2C-37D0651CEF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2403" y="3429001"/>
            <a:ext cx="436082" cy="43608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0C69C06-D086-4508-B242-EFC5946A4CEF}"/>
              </a:ext>
            </a:extLst>
          </p:cNvPr>
          <p:cNvSpPr/>
          <p:nvPr/>
        </p:nvSpPr>
        <p:spPr>
          <a:xfrm>
            <a:off x="10027791" y="3769879"/>
            <a:ext cx="1359346" cy="523220"/>
          </a:xfrm>
          <a:prstGeom prst="rect">
            <a:avLst/>
          </a:prstGeom>
        </p:spPr>
        <p:txBody>
          <a:bodyPr wrap="none">
            <a:spAutoFit/>
          </a:bodyPr>
          <a:lstStyle/>
          <a:p>
            <a:r>
              <a:rPr lang="fr-FR" sz="1400" b="1" dirty="0"/>
              <a:t>$1.2B Valuation</a:t>
            </a:r>
          </a:p>
          <a:p>
            <a:r>
              <a:rPr lang="fr-FR" sz="1400" dirty="0"/>
              <a:t> (2020)</a:t>
            </a:r>
          </a:p>
        </p:txBody>
      </p:sp>
      <p:sp>
        <p:nvSpPr>
          <p:cNvPr id="20" name="Rectangle : coins arrondis 19">
            <a:extLst>
              <a:ext uri="{FF2B5EF4-FFF2-40B4-BE49-F238E27FC236}">
                <a16:creationId xmlns:a16="http://schemas.microsoft.com/office/drawing/2014/main" id="{B2DA1DE8-D173-499B-B131-78A44D7DBDB3}"/>
              </a:ext>
            </a:extLst>
          </p:cNvPr>
          <p:cNvSpPr/>
          <p:nvPr/>
        </p:nvSpPr>
        <p:spPr>
          <a:xfrm>
            <a:off x="5725480" y="3656074"/>
            <a:ext cx="1621340" cy="523220"/>
          </a:xfrm>
          <a:prstGeom prst="roundRect">
            <a:avLst/>
          </a:prstGeom>
          <a:solidFill>
            <a:srgbClr val="6ED2F6"/>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t>Jan 2018. Crypto Currency launch</a:t>
            </a:r>
            <a:endParaRPr lang="en-GB" sz="1400" b="1" dirty="0"/>
          </a:p>
        </p:txBody>
      </p:sp>
      <p:sp>
        <p:nvSpPr>
          <p:cNvPr id="23" name="Rectangle : coins arrondis 22">
            <a:extLst>
              <a:ext uri="{FF2B5EF4-FFF2-40B4-BE49-F238E27FC236}">
                <a16:creationId xmlns:a16="http://schemas.microsoft.com/office/drawing/2014/main" id="{29C9DEA6-B9F5-4497-8B1D-643ED6D0EFDC}"/>
              </a:ext>
            </a:extLst>
          </p:cNvPr>
          <p:cNvSpPr/>
          <p:nvPr/>
        </p:nvSpPr>
        <p:spPr>
          <a:xfrm>
            <a:off x="7020315" y="2380925"/>
            <a:ext cx="2074864" cy="523220"/>
          </a:xfrm>
          <a:prstGeom prst="roundRect">
            <a:avLst/>
          </a:prstGeom>
          <a:solidFill>
            <a:srgbClr val="6ED2F6"/>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err="1"/>
              <a:t>Dec</a:t>
            </a:r>
            <a:r>
              <a:rPr lang="fr-FR" sz="1400" b="1" dirty="0"/>
              <a:t>. 2018 Got </a:t>
            </a:r>
            <a:r>
              <a:rPr lang="fr-FR" sz="1400" b="1" dirty="0" err="1"/>
              <a:t>European</a:t>
            </a:r>
            <a:r>
              <a:rPr lang="fr-FR" sz="1400" b="1" dirty="0"/>
              <a:t> Banking </a:t>
            </a:r>
            <a:r>
              <a:rPr lang="fr-FR" sz="1400" b="1" dirty="0" err="1"/>
              <a:t>license</a:t>
            </a:r>
            <a:endParaRPr lang="en-GB" sz="1400" b="1" dirty="0"/>
          </a:p>
        </p:txBody>
      </p:sp>
      <p:sp>
        <p:nvSpPr>
          <p:cNvPr id="24" name="Rectangle : coins arrondis 23">
            <a:extLst>
              <a:ext uri="{FF2B5EF4-FFF2-40B4-BE49-F238E27FC236}">
                <a16:creationId xmlns:a16="http://schemas.microsoft.com/office/drawing/2014/main" id="{280675DE-3C32-427C-AFE0-8BE63205B231}"/>
              </a:ext>
            </a:extLst>
          </p:cNvPr>
          <p:cNvSpPr/>
          <p:nvPr/>
        </p:nvSpPr>
        <p:spPr>
          <a:xfrm>
            <a:off x="3173237" y="4204132"/>
            <a:ext cx="2095087" cy="580472"/>
          </a:xfrm>
          <a:prstGeom prst="roundRect">
            <a:avLst/>
          </a:prstGeom>
          <a:solidFill>
            <a:srgbClr val="E83860"/>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b="1" dirty="0"/>
              <a:t>April 2017. Got UK Banking License and </a:t>
            </a:r>
            <a:r>
              <a:rPr lang="fr-FR" sz="1300" b="1" dirty="0" err="1"/>
              <a:t>discontinued</a:t>
            </a:r>
            <a:r>
              <a:rPr lang="fr-FR" sz="1300" b="1" dirty="0"/>
              <a:t> </a:t>
            </a:r>
            <a:r>
              <a:rPr lang="fr-FR" sz="1300" b="1" dirty="0" err="1"/>
              <a:t>prepaid</a:t>
            </a:r>
            <a:r>
              <a:rPr lang="fr-FR" sz="1300" b="1" dirty="0"/>
              <a:t> </a:t>
            </a:r>
            <a:r>
              <a:rPr lang="fr-FR" sz="1300" b="1" dirty="0" err="1"/>
              <a:t>cards</a:t>
            </a:r>
            <a:endParaRPr lang="en-GB" sz="1300" b="1" dirty="0"/>
          </a:p>
        </p:txBody>
      </p:sp>
      <p:sp>
        <p:nvSpPr>
          <p:cNvPr id="25" name="Rectangle : coins arrondis 24">
            <a:extLst>
              <a:ext uri="{FF2B5EF4-FFF2-40B4-BE49-F238E27FC236}">
                <a16:creationId xmlns:a16="http://schemas.microsoft.com/office/drawing/2014/main" id="{0FB4DE66-1A13-4E29-9CCC-8CF58F7D1F9A}"/>
              </a:ext>
            </a:extLst>
          </p:cNvPr>
          <p:cNvSpPr/>
          <p:nvPr/>
        </p:nvSpPr>
        <p:spPr>
          <a:xfrm>
            <a:off x="7895645" y="4096938"/>
            <a:ext cx="1749430" cy="428087"/>
          </a:xfrm>
          <a:prstGeom prst="roundRect">
            <a:avLst/>
          </a:prstGeom>
          <a:solidFill>
            <a:srgbClr val="E83860"/>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t>2018 Paid marketing, and TV ad campaigns</a:t>
            </a:r>
          </a:p>
        </p:txBody>
      </p:sp>
      <p:pic>
        <p:nvPicPr>
          <p:cNvPr id="28" name="Picture 2" descr="Monzo – Banking made easy">
            <a:extLst>
              <a:ext uri="{FF2B5EF4-FFF2-40B4-BE49-F238E27FC236}">
                <a16:creationId xmlns:a16="http://schemas.microsoft.com/office/drawing/2014/main" id="{651ECDA3-7109-4A09-A482-82D2DCA75B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936" y="4126076"/>
            <a:ext cx="436082" cy="43608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 coins arrondis 30">
            <a:extLst>
              <a:ext uri="{FF2B5EF4-FFF2-40B4-BE49-F238E27FC236}">
                <a16:creationId xmlns:a16="http://schemas.microsoft.com/office/drawing/2014/main" id="{6938B07B-F098-4C58-9A61-C5D6A37A2F83}"/>
              </a:ext>
            </a:extLst>
          </p:cNvPr>
          <p:cNvSpPr/>
          <p:nvPr/>
        </p:nvSpPr>
        <p:spPr>
          <a:xfrm>
            <a:off x="10128617" y="4592608"/>
            <a:ext cx="1978555" cy="580472"/>
          </a:xfrm>
          <a:prstGeom prst="roundRect">
            <a:avLst/>
          </a:prstGeom>
          <a:solidFill>
            <a:srgbClr val="E83860"/>
          </a:solidFill>
          <a:ln>
            <a:solidFill>
              <a:srgbClr val="6ED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i="0" dirty="0">
                <a:effectLst/>
                <a:latin typeface="-apple-system"/>
              </a:rPr>
              <a:t>Dec. 2019 Monzo attracts the most current account switchers for the first time</a:t>
            </a:r>
            <a:endParaRPr lang="en-GB" sz="1200" b="1" dirty="0"/>
          </a:p>
        </p:txBody>
      </p:sp>
      <p:sp>
        <p:nvSpPr>
          <p:cNvPr id="13" name="ZoneTexte 12">
            <a:extLst>
              <a:ext uri="{FF2B5EF4-FFF2-40B4-BE49-F238E27FC236}">
                <a16:creationId xmlns:a16="http://schemas.microsoft.com/office/drawing/2014/main" id="{46DFA18F-7E32-4B1B-9EF1-FAACB99E0528}"/>
              </a:ext>
            </a:extLst>
          </p:cNvPr>
          <p:cNvSpPr txBox="1"/>
          <p:nvPr/>
        </p:nvSpPr>
        <p:spPr>
          <a:xfrm>
            <a:off x="622290" y="1794537"/>
            <a:ext cx="4418037" cy="1754326"/>
          </a:xfrm>
          <a:prstGeom prst="rect">
            <a:avLst/>
          </a:prstGeom>
          <a:noFill/>
        </p:spPr>
        <p:txBody>
          <a:bodyPr wrap="square" rtlCol="0">
            <a:spAutoFit/>
          </a:bodyPr>
          <a:lstStyle/>
          <a:p>
            <a:r>
              <a:rPr lang="en-GB" sz="1800" b="1" dirty="0">
                <a:solidFill>
                  <a:schemeClr val="tx1">
                    <a:lumMod val="50000"/>
                  </a:schemeClr>
                </a:solidFill>
                <a:latin typeface="Open Sans Light" charset="0"/>
                <a:cs typeface="Open Sans Light" charset="0"/>
                <a:sym typeface="Open Sans Light" charset="0"/>
              </a:rPr>
              <a:t>Revolut</a:t>
            </a:r>
            <a:r>
              <a:rPr lang="en-GB" sz="1800" dirty="0">
                <a:solidFill>
                  <a:schemeClr val="tx1">
                    <a:lumMod val="50000"/>
                  </a:schemeClr>
                </a:solidFill>
                <a:latin typeface="Open Sans Light" charset="0"/>
                <a:cs typeface="Open Sans Light" charset="0"/>
                <a:sym typeface="Open Sans Light" charset="0"/>
              </a:rPr>
              <a:t> achieved </a:t>
            </a:r>
            <a:r>
              <a:rPr lang="en-GB" dirty="0">
                <a:solidFill>
                  <a:srgbClr val="FF0000"/>
                </a:solidFill>
                <a:latin typeface="Open Sans Light" charset="0"/>
                <a:sym typeface="Open Sans Light" charset="0"/>
              </a:rPr>
              <a:t>1m customers </a:t>
            </a:r>
            <a:r>
              <a:rPr lang="en-GB" dirty="0">
                <a:solidFill>
                  <a:schemeClr val="tx1">
                    <a:lumMod val="50000"/>
                  </a:schemeClr>
                </a:solidFill>
                <a:latin typeface="Open Sans Light" charset="0"/>
                <a:sym typeface="Open Sans Light" charset="0"/>
              </a:rPr>
              <a:t>after two years of operation without a banking license. </a:t>
            </a:r>
            <a:r>
              <a:rPr lang="en-GB" sz="1800" dirty="0">
                <a:solidFill>
                  <a:schemeClr val="tx1">
                    <a:lumMod val="50000"/>
                  </a:schemeClr>
                </a:solidFill>
                <a:latin typeface="Open Sans Light" charset="0"/>
                <a:cs typeface="Open Sans Light" charset="0"/>
                <a:sym typeface="Open Sans Light" charset="0"/>
              </a:rPr>
              <a:t>It took the web-based retail bank of HSBC, </a:t>
            </a:r>
            <a:r>
              <a:rPr lang="en-GB" sz="1800" dirty="0">
                <a:solidFill>
                  <a:srgbClr val="FF0000"/>
                </a:solidFill>
                <a:latin typeface="Open Sans Light" charset="0"/>
                <a:cs typeface="Open Sans Light" charset="0"/>
                <a:sym typeface="Open Sans Light" charset="0"/>
              </a:rPr>
              <a:t>20 years </a:t>
            </a:r>
            <a:r>
              <a:rPr lang="en-GB" sz="1800" dirty="0">
                <a:solidFill>
                  <a:schemeClr val="tx1">
                    <a:lumMod val="50000"/>
                  </a:schemeClr>
                </a:solidFill>
                <a:latin typeface="Open Sans Light" charset="0"/>
                <a:cs typeface="Open Sans Light" charset="0"/>
                <a:sym typeface="Open Sans Light" charset="0"/>
              </a:rPr>
              <a:t>to get the same number of customers. </a:t>
            </a:r>
          </a:p>
          <a:p>
            <a:endParaRPr lang="en-GB" dirty="0">
              <a:solidFill>
                <a:schemeClr val="tx1">
                  <a:lumMod val="50000"/>
                </a:schemeClr>
              </a:solidFill>
              <a:latin typeface="Open Sans Light" charset="0"/>
            </a:endParaRPr>
          </a:p>
        </p:txBody>
      </p:sp>
    </p:spTree>
    <p:extLst>
      <p:ext uri="{BB962C8B-B14F-4D97-AF65-F5344CB8AC3E}">
        <p14:creationId xmlns:p14="http://schemas.microsoft.com/office/powerpoint/2010/main" val="2041485656"/>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left)">
                                      <p:cBhvr>
                                        <p:cTn id="7" dur="5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4" dur="2000"/>
                                        <p:tgtEl>
                                          <p:spTgt spid="7">
                                            <p:graphicEl>
                                              <a:chart seriesIdx="0" categoryIdx="-4" bldStep="series"/>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9" dur="2000"/>
                                        <p:tgtEl>
                                          <p:spTgt spid="7">
                                            <p:graphicEl>
                                              <a:chart seriesIdx="1"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0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nodeType="with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20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10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5" grpId="0"/>
      <p:bldGraphic spid="7" grpId="0">
        <p:bldSub>
          <a:bldChart bld="series" animBg="0"/>
        </p:bldSub>
      </p:bldGraphic>
      <p:bldP spid="12" grpId="0"/>
      <p:bldP spid="3" grpId="0" uiExpand="1"/>
      <p:bldP spid="21"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a:extLst>
              <a:ext uri="{FF2B5EF4-FFF2-40B4-BE49-F238E27FC236}">
                <a16:creationId xmlns:a16="http://schemas.microsoft.com/office/drawing/2014/main" id="{77B08868-3CCF-49BF-9221-3A50D1A9F708}"/>
              </a:ext>
            </a:extLst>
          </p:cNvPr>
          <p:cNvSpPr/>
          <p:nvPr/>
        </p:nvSpPr>
        <p:spPr>
          <a:xfrm>
            <a:off x="-167408" y="0"/>
            <a:ext cx="12496825" cy="6996659"/>
          </a:xfrm>
          <a:prstGeom prst="rect">
            <a:avLst/>
          </a:prstGeom>
          <a:solidFill>
            <a:srgbClr val="000000"/>
          </a:solidFill>
          <a:ln w="12700">
            <a:miter lim="400000"/>
          </a:ln>
        </p:spPr>
        <p:txBody>
          <a:bodyPr lIns="22860" rIns="22860" anchor="ctr"/>
          <a:lstStyle/>
          <a:p>
            <a:pPr defTabSz="914193" hangingPunct="0">
              <a:defRPr>
                <a:solidFill>
                  <a:srgbClr val="FEFFFE">
                    <a:hueOff val="-7200000"/>
                    <a:satOff val="-100001"/>
                  </a:srgbClr>
                </a:solidFill>
                <a:latin typeface="+mn-lt"/>
                <a:ea typeface="+mn-ea"/>
                <a:cs typeface="+mn-cs"/>
                <a:sym typeface="Montserrat Light"/>
              </a:defRPr>
            </a:pPr>
            <a:endParaRPr kern="0" dirty="0">
              <a:solidFill>
                <a:srgbClr val="FEFFFE">
                  <a:hueOff val="-7200000"/>
                  <a:satOff val="-100001"/>
                </a:srgbClr>
              </a:solidFill>
              <a:latin typeface="Montserrat Light"/>
              <a:sym typeface="Montserrat Light"/>
            </a:endParaRPr>
          </a:p>
        </p:txBody>
      </p:sp>
      <p:pic>
        <p:nvPicPr>
          <p:cNvPr id="14" name="Image 13">
            <a:extLst>
              <a:ext uri="{FF2B5EF4-FFF2-40B4-BE49-F238E27FC236}">
                <a16:creationId xmlns:a16="http://schemas.microsoft.com/office/drawing/2014/main" id="{74835F0D-91B6-4231-BD05-C83FFD8CFB44}"/>
              </a:ext>
            </a:extLst>
          </p:cNvPr>
          <p:cNvPicPr>
            <a:picLocks noChangeAspect="1"/>
          </p:cNvPicPr>
          <p:nvPr/>
        </p:nvPicPr>
        <p:blipFill>
          <a:blip r:embed="rId3"/>
          <a:stretch>
            <a:fillRect/>
          </a:stretch>
        </p:blipFill>
        <p:spPr>
          <a:xfrm>
            <a:off x="11220590" y="6105282"/>
            <a:ext cx="951479" cy="749895"/>
          </a:xfrm>
          <a:prstGeom prst="rect">
            <a:avLst/>
          </a:prstGeom>
        </p:spPr>
      </p:pic>
      <p:sp>
        <p:nvSpPr>
          <p:cNvPr id="12" name="ZoneTexte 11">
            <a:extLst>
              <a:ext uri="{FF2B5EF4-FFF2-40B4-BE49-F238E27FC236}">
                <a16:creationId xmlns:a16="http://schemas.microsoft.com/office/drawing/2014/main" id="{F21B52C5-B326-40CD-B326-692686FC39B5}"/>
              </a:ext>
            </a:extLst>
          </p:cNvPr>
          <p:cNvSpPr txBox="1"/>
          <p:nvPr/>
        </p:nvSpPr>
        <p:spPr>
          <a:xfrm>
            <a:off x="6081004" y="6646800"/>
            <a:ext cx="5280352" cy="27699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a:defRPr sz="1799"/>
            </a:lvl1pPr>
          </a:lstStyle>
          <a:p>
            <a:pPr defTabSz="914217" hangingPunct="0"/>
            <a:r>
              <a:rPr lang="en-GB" sz="1200" kern="0" dirty="0">
                <a:solidFill>
                  <a:schemeClr val="bg1"/>
                </a:solidFill>
                <a:latin typeface="Calibri"/>
                <a:cs typeface="Calibri"/>
                <a:sym typeface="Calibri"/>
              </a:rPr>
              <a:t>Source: Companies annual reports, FT, </a:t>
            </a:r>
            <a:r>
              <a:rPr lang="en-GB" sz="1200" kern="0" dirty="0" err="1">
                <a:solidFill>
                  <a:schemeClr val="bg1"/>
                </a:solidFill>
                <a:latin typeface="Calibri"/>
                <a:cs typeface="Calibri"/>
                <a:sym typeface="Calibri"/>
              </a:rPr>
              <a:t>Dealroom</a:t>
            </a:r>
            <a:r>
              <a:rPr lang="en-GB" sz="1200" kern="0" dirty="0">
                <a:solidFill>
                  <a:schemeClr val="bg1"/>
                </a:solidFill>
                <a:latin typeface="Calibri"/>
                <a:cs typeface="Calibri"/>
                <a:sym typeface="Calibri"/>
              </a:rPr>
              <a:t> and Craft . As Oct 2019</a:t>
            </a:r>
          </a:p>
        </p:txBody>
      </p:sp>
      <p:graphicFrame>
        <p:nvGraphicFramePr>
          <p:cNvPr id="20" name="Graphique 19">
            <a:extLst>
              <a:ext uri="{FF2B5EF4-FFF2-40B4-BE49-F238E27FC236}">
                <a16:creationId xmlns:a16="http://schemas.microsoft.com/office/drawing/2014/main" id="{7E2B9DB6-E555-4176-85E0-F0560FC4E8B4}"/>
              </a:ext>
            </a:extLst>
          </p:cNvPr>
          <p:cNvGraphicFramePr>
            <a:graphicFrameLocks/>
          </p:cNvGraphicFramePr>
          <p:nvPr>
            <p:extLst>
              <p:ext uri="{D42A27DB-BD31-4B8C-83A1-F6EECF244321}">
                <p14:modId xmlns:p14="http://schemas.microsoft.com/office/powerpoint/2010/main" val="2287868116"/>
              </p:ext>
            </p:extLst>
          </p:nvPr>
        </p:nvGraphicFramePr>
        <p:xfrm>
          <a:off x="-26896" y="1996652"/>
          <a:ext cx="6124647" cy="3884196"/>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10" descr="Image result for REvolut">
            <a:extLst>
              <a:ext uri="{FF2B5EF4-FFF2-40B4-BE49-F238E27FC236}">
                <a16:creationId xmlns:a16="http://schemas.microsoft.com/office/drawing/2014/main" id="{AACFA139-AB0F-4E82-9A8F-627C24D22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4" y="2164814"/>
            <a:ext cx="1418158" cy="7868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Graphique 21">
            <a:extLst>
              <a:ext uri="{FF2B5EF4-FFF2-40B4-BE49-F238E27FC236}">
                <a16:creationId xmlns:a16="http://schemas.microsoft.com/office/drawing/2014/main" id="{33CE050B-AA8D-4B47-BB35-C7AC0B125C45}"/>
              </a:ext>
            </a:extLst>
          </p:cNvPr>
          <p:cNvGraphicFramePr>
            <a:graphicFrameLocks/>
          </p:cNvGraphicFramePr>
          <p:nvPr>
            <p:extLst>
              <p:ext uri="{D42A27DB-BD31-4B8C-83A1-F6EECF244321}">
                <p14:modId xmlns:p14="http://schemas.microsoft.com/office/powerpoint/2010/main" val="1540506059"/>
              </p:ext>
            </p:extLst>
          </p:nvPr>
        </p:nvGraphicFramePr>
        <p:xfrm>
          <a:off x="6238263" y="1996652"/>
          <a:ext cx="5801337" cy="3884196"/>
        </p:xfrm>
        <a:graphic>
          <a:graphicData uri="http://schemas.openxmlformats.org/drawingml/2006/chart">
            <c:chart xmlns:c="http://schemas.openxmlformats.org/drawingml/2006/chart" xmlns:r="http://schemas.openxmlformats.org/officeDocument/2006/relationships" r:id="rId6"/>
          </a:graphicData>
        </a:graphic>
      </p:graphicFrame>
      <p:pic>
        <p:nvPicPr>
          <p:cNvPr id="28" name="Picture 4" descr="Image result for Monzo">
            <a:extLst>
              <a:ext uri="{FF2B5EF4-FFF2-40B4-BE49-F238E27FC236}">
                <a16:creationId xmlns:a16="http://schemas.microsoft.com/office/drawing/2014/main" id="{42608782-3FDF-48C6-9DBE-7C761DC48C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5539" y="2238734"/>
            <a:ext cx="653368" cy="63897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7">
            <a:extLst>
              <a:ext uri="{FF2B5EF4-FFF2-40B4-BE49-F238E27FC236}">
                <a16:creationId xmlns:a16="http://schemas.microsoft.com/office/drawing/2014/main" id="{E879CD4D-593C-473D-BC3C-CE4010CF2F37}"/>
              </a:ext>
            </a:extLst>
          </p:cNvPr>
          <p:cNvSpPr>
            <a:spLocks/>
          </p:cNvSpPr>
          <p:nvPr/>
        </p:nvSpPr>
        <p:spPr bwMode="auto">
          <a:xfrm>
            <a:off x="178594" y="171236"/>
            <a:ext cx="11515725"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r>
              <a:rPr lang="en-GB" sz="2000" dirty="0">
                <a:solidFill>
                  <a:schemeClr val="bg1"/>
                </a:solidFill>
                <a:latin typeface="Open Sans Light" charset="0"/>
                <a:cs typeface="Open Sans Light" charset="0"/>
                <a:sym typeface="Open Sans Light" charset="0"/>
              </a:rPr>
              <a:t>Higher average deposit and number of customers have helped Revolut to generate bigger revenues than other UK challenger banks. </a:t>
            </a:r>
            <a:r>
              <a:rPr lang="en-GB" sz="2000" dirty="0" err="1">
                <a:solidFill>
                  <a:schemeClr val="bg1"/>
                </a:solidFill>
                <a:latin typeface="Open Sans Light" charset="0"/>
                <a:cs typeface="Open Sans Light" charset="0"/>
                <a:sym typeface="Open Sans Light" charset="0"/>
              </a:rPr>
              <a:t>Revolut’s</a:t>
            </a:r>
            <a:r>
              <a:rPr lang="en-GB" sz="2000" dirty="0">
                <a:solidFill>
                  <a:schemeClr val="bg1"/>
                </a:solidFill>
                <a:latin typeface="Open Sans Light" charset="0"/>
                <a:cs typeface="Open Sans Light" charset="0"/>
                <a:sym typeface="Open Sans Light" charset="0"/>
              </a:rPr>
              <a:t> has pulled in paid users via its subscription service. Differently, Monzo is hopping to close the gap by doing more lending and just recently introduced paid accounts</a:t>
            </a:r>
          </a:p>
        </p:txBody>
      </p:sp>
      <p:sp>
        <p:nvSpPr>
          <p:cNvPr id="30" name="ZoneTexte 29">
            <a:extLst>
              <a:ext uri="{FF2B5EF4-FFF2-40B4-BE49-F238E27FC236}">
                <a16:creationId xmlns:a16="http://schemas.microsoft.com/office/drawing/2014/main" id="{AC0A9CD8-61FD-4552-886B-EF75C789D77C}"/>
              </a:ext>
            </a:extLst>
          </p:cNvPr>
          <p:cNvSpPr txBox="1"/>
          <p:nvPr/>
        </p:nvSpPr>
        <p:spPr>
          <a:xfrm>
            <a:off x="-26896" y="6594377"/>
            <a:ext cx="8717261" cy="307777"/>
          </a:xfrm>
          <a:prstGeom prst="rect">
            <a:avLst/>
          </a:prstGeom>
          <a:noFill/>
        </p:spPr>
        <p:txBody>
          <a:bodyPr wrap="square" rtlCol="0">
            <a:spAutoFit/>
          </a:bodyPr>
          <a:lstStyle/>
          <a:p>
            <a:r>
              <a:rPr lang="en-GB" sz="1400" b="1" dirty="0">
                <a:solidFill>
                  <a:schemeClr val="bg1"/>
                </a:solidFill>
              </a:rPr>
              <a:t>Note: Number of Customers (</a:t>
            </a:r>
            <a:r>
              <a:rPr lang="fr-FR" sz="1400" b="1" dirty="0">
                <a:solidFill>
                  <a:schemeClr val="bg1"/>
                </a:solidFill>
              </a:rPr>
              <a:t>millions), </a:t>
            </a:r>
            <a:r>
              <a:rPr lang="en-GB" sz="1400" b="1" dirty="0">
                <a:solidFill>
                  <a:schemeClr val="bg1"/>
                </a:solidFill>
              </a:rPr>
              <a:t>Net Revenues and Pre-tax profits (£ </a:t>
            </a:r>
            <a:r>
              <a:rPr lang="fr-FR" sz="1400" b="1" dirty="0">
                <a:solidFill>
                  <a:schemeClr val="bg1"/>
                </a:solidFill>
              </a:rPr>
              <a:t>millions)</a:t>
            </a:r>
            <a:endParaRPr lang="en-GB" sz="1400" b="1" dirty="0">
              <a:solidFill>
                <a:schemeClr val="bg1"/>
              </a:solidFill>
            </a:endParaRPr>
          </a:p>
        </p:txBody>
      </p:sp>
      <p:sp>
        <p:nvSpPr>
          <p:cNvPr id="2" name="Rectangle 1">
            <a:extLst>
              <a:ext uri="{FF2B5EF4-FFF2-40B4-BE49-F238E27FC236}">
                <a16:creationId xmlns:a16="http://schemas.microsoft.com/office/drawing/2014/main" id="{BED02B7A-2F61-47D4-BE9E-ACF73964524D}"/>
              </a:ext>
            </a:extLst>
          </p:cNvPr>
          <p:cNvSpPr/>
          <p:nvPr/>
        </p:nvSpPr>
        <p:spPr>
          <a:xfrm>
            <a:off x="-20785" y="1508553"/>
            <a:ext cx="3360472" cy="369332"/>
          </a:xfrm>
          <a:prstGeom prst="rect">
            <a:avLst/>
          </a:prstGeom>
        </p:spPr>
        <p:txBody>
          <a:bodyPr wrap="none">
            <a:spAutoFit/>
          </a:bodyPr>
          <a:lstStyle/>
          <a:p>
            <a:pPr algn="ctr"/>
            <a:r>
              <a:rPr lang="en-GB" b="1" dirty="0">
                <a:solidFill>
                  <a:schemeClr val="bg1"/>
                </a:solidFill>
              </a:rPr>
              <a:t>First 5 years growth after Launch </a:t>
            </a:r>
          </a:p>
        </p:txBody>
      </p:sp>
      <p:pic>
        <p:nvPicPr>
          <p:cNvPr id="4" name="Image 3">
            <a:extLst>
              <a:ext uri="{FF2B5EF4-FFF2-40B4-BE49-F238E27FC236}">
                <a16:creationId xmlns:a16="http://schemas.microsoft.com/office/drawing/2014/main" id="{C3F415DF-0EAF-4F1C-BE2C-FF0D26E53F16}"/>
              </a:ext>
            </a:extLst>
          </p:cNvPr>
          <p:cNvPicPr>
            <a:picLocks noChangeAspect="1"/>
          </p:cNvPicPr>
          <p:nvPr/>
        </p:nvPicPr>
        <p:blipFill>
          <a:blip r:embed="rId8"/>
          <a:stretch>
            <a:fillRect/>
          </a:stretch>
        </p:blipFill>
        <p:spPr>
          <a:xfrm>
            <a:off x="3297066" y="6111942"/>
            <a:ext cx="5238750" cy="409575"/>
          </a:xfrm>
          <a:prstGeom prst="rect">
            <a:avLst/>
          </a:prstGeom>
        </p:spPr>
      </p:pic>
    </p:spTree>
    <p:extLst>
      <p:ext uri="{BB962C8B-B14F-4D97-AF65-F5344CB8AC3E}">
        <p14:creationId xmlns:p14="http://schemas.microsoft.com/office/powerpoint/2010/main" val="297286138"/>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a:extLst>
              <a:ext uri="{FF2B5EF4-FFF2-40B4-BE49-F238E27FC236}">
                <a16:creationId xmlns:a16="http://schemas.microsoft.com/office/drawing/2014/main" id="{77B08868-3CCF-49BF-9221-3A50D1A9F708}"/>
              </a:ext>
            </a:extLst>
          </p:cNvPr>
          <p:cNvSpPr/>
          <p:nvPr/>
        </p:nvSpPr>
        <p:spPr>
          <a:xfrm>
            <a:off x="-167408" y="0"/>
            <a:ext cx="12496825" cy="6996659"/>
          </a:xfrm>
          <a:prstGeom prst="rect">
            <a:avLst/>
          </a:prstGeom>
          <a:solidFill>
            <a:srgbClr val="000000"/>
          </a:solidFill>
          <a:ln w="12700">
            <a:miter lim="400000"/>
          </a:ln>
        </p:spPr>
        <p:txBody>
          <a:bodyPr lIns="22860" rIns="22860" anchor="ctr"/>
          <a:lstStyle/>
          <a:p>
            <a:pPr defTabSz="914193" hangingPunct="0">
              <a:defRPr>
                <a:solidFill>
                  <a:srgbClr val="FEFFFE">
                    <a:hueOff val="-7200000"/>
                    <a:satOff val="-100001"/>
                  </a:srgbClr>
                </a:solidFill>
                <a:latin typeface="+mn-lt"/>
                <a:ea typeface="+mn-ea"/>
                <a:cs typeface="+mn-cs"/>
                <a:sym typeface="Montserrat Light"/>
              </a:defRPr>
            </a:pPr>
            <a:endParaRPr kern="0" dirty="0">
              <a:solidFill>
                <a:srgbClr val="FEFFFE">
                  <a:hueOff val="-7200000"/>
                  <a:satOff val="-100001"/>
                </a:srgbClr>
              </a:solidFill>
              <a:latin typeface="Montserrat Light"/>
              <a:sym typeface="Montserrat Light"/>
            </a:endParaRPr>
          </a:p>
        </p:txBody>
      </p:sp>
      <p:sp>
        <p:nvSpPr>
          <p:cNvPr id="2" name="Rectangle 1">
            <a:extLst>
              <a:ext uri="{FF2B5EF4-FFF2-40B4-BE49-F238E27FC236}">
                <a16:creationId xmlns:a16="http://schemas.microsoft.com/office/drawing/2014/main" id="{397E1D19-64D8-4967-8EB6-43733B799AF3}"/>
              </a:ext>
            </a:extLst>
          </p:cNvPr>
          <p:cNvSpPr/>
          <p:nvPr/>
        </p:nvSpPr>
        <p:spPr bwMode="auto">
          <a:xfrm>
            <a:off x="6096000" y="1117157"/>
            <a:ext cx="6096000" cy="5853075"/>
          </a:xfrm>
          <a:prstGeom prst="rect">
            <a:avLst/>
          </a:prstGeom>
          <a:solidFill>
            <a:srgbClr val="E8386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fr-FR" sz="7466" dirty="0">
              <a:solidFill>
                <a:srgbClr val="000000"/>
              </a:solidFill>
              <a:latin typeface="Gill Sans" charset="0"/>
              <a:ea typeface="ヒラギノ角ゴ ProN W3" charset="0"/>
              <a:cs typeface="ヒラギノ角ゴ ProN W3" charset="0"/>
              <a:sym typeface="Gill Sans" charset="0"/>
            </a:endParaRPr>
          </a:p>
        </p:txBody>
      </p:sp>
      <p:sp>
        <p:nvSpPr>
          <p:cNvPr id="4" name="Rectangle 3">
            <a:extLst>
              <a:ext uri="{FF2B5EF4-FFF2-40B4-BE49-F238E27FC236}">
                <a16:creationId xmlns:a16="http://schemas.microsoft.com/office/drawing/2014/main" id="{09BD20CD-49E1-4054-8DB8-D4B91AD9F38A}"/>
              </a:ext>
            </a:extLst>
          </p:cNvPr>
          <p:cNvSpPr/>
          <p:nvPr/>
        </p:nvSpPr>
        <p:spPr bwMode="auto">
          <a:xfrm>
            <a:off x="-10342" y="1111156"/>
            <a:ext cx="6157520" cy="5853074"/>
          </a:xfrm>
          <a:prstGeom prst="rect">
            <a:avLst/>
          </a:prstGeom>
          <a:solidFill>
            <a:srgbClr val="2AA2D9"/>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fr-FR" sz="7466" dirty="0">
              <a:solidFill>
                <a:srgbClr val="000000"/>
              </a:solidFill>
              <a:latin typeface="Gill Sans" charset="0"/>
              <a:ea typeface="ヒラギノ角ゴ ProN W3" charset="0"/>
              <a:cs typeface="ヒラギノ角ゴ ProN W3" charset="0"/>
              <a:sym typeface="Gill Sans" charset="0"/>
            </a:endParaRPr>
          </a:p>
        </p:txBody>
      </p:sp>
      <p:pic>
        <p:nvPicPr>
          <p:cNvPr id="14" name="Image 13">
            <a:extLst>
              <a:ext uri="{FF2B5EF4-FFF2-40B4-BE49-F238E27FC236}">
                <a16:creationId xmlns:a16="http://schemas.microsoft.com/office/drawing/2014/main" id="{74835F0D-91B6-4231-BD05-C83FFD8CFB44}"/>
              </a:ext>
            </a:extLst>
          </p:cNvPr>
          <p:cNvPicPr>
            <a:picLocks noChangeAspect="1"/>
          </p:cNvPicPr>
          <p:nvPr/>
        </p:nvPicPr>
        <p:blipFill>
          <a:blip r:embed="rId3"/>
          <a:stretch>
            <a:fillRect/>
          </a:stretch>
        </p:blipFill>
        <p:spPr>
          <a:xfrm>
            <a:off x="11240521" y="124349"/>
            <a:ext cx="951479" cy="749895"/>
          </a:xfrm>
          <a:prstGeom prst="rect">
            <a:avLst/>
          </a:prstGeom>
        </p:spPr>
      </p:pic>
      <p:pic>
        <p:nvPicPr>
          <p:cNvPr id="3" name="Picture 4" descr="Image result for Monzo">
            <a:extLst>
              <a:ext uri="{FF2B5EF4-FFF2-40B4-BE49-F238E27FC236}">
                <a16:creationId xmlns:a16="http://schemas.microsoft.com/office/drawing/2014/main" id="{6446E5F2-25F4-4019-975D-07E42A47B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630" y="4812474"/>
            <a:ext cx="975668" cy="954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 result for REvolut">
            <a:extLst>
              <a:ext uri="{FF2B5EF4-FFF2-40B4-BE49-F238E27FC236}">
                <a16:creationId xmlns:a16="http://schemas.microsoft.com/office/drawing/2014/main" id="{E5532CC5-D41A-466D-851C-0C1827D8F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 y="5497974"/>
            <a:ext cx="1418158" cy="78681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F7D731A7-62E3-4764-ADFF-AFA3C288A4D1}"/>
              </a:ext>
            </a:extLst>
          </p:cNvPr>
          <p:cNvSpPr txBox="1"/>
          <p:nvPr/>
        </p:nvSpPr>
        <p:spPr>
          <a:xfrm>
            <a:off x="6668836" y="2308080"/>
            <a:ext cx="5358854" cy="2943563"/>
          </a:xfrm>
          <a:prstGeom prst="rect">
            <a:avLst/>
          </a:prstGeom>
          <a:noFill/>
        </p:spPr>
        <p:txBody>
          <a:bodyPr wrap="square">
            <a:spAutoFit/>
          </a:bodyPr>
          <a:lstStyle/>
          <a:p>
            <a:pPr>
              <a:lnSpc>
                <a:spcPct val="200000"/>
              </a:lnSpc>
            </a:pPr>
            <a:r>
              <a:rPr lang="en-GB" sz="2400" i="1" dirty="0">
                <a:solidFill>
                  <a:schemeClr val="bg1"/>
                </a:solidFill>
              </a:rPr>
              <a:t>“We have assessed the Bank’s ability to continue as a going concern over the year horizon.”</a:t>
            </a:r>
          </a:p>
          <a:p>
            <a:pPr algn="r">
              <a:lnSpc>
                <a:spcPct val="200000"/>
              </a:lnSpc>
            </a:pPr>
            <a:r>
              <a:rPr lang="fr-FR" sz="2400" i="1" dirty="0">
                <a:solidFill>
                  <a:schemeClr val="bg1"/>
                </a:solidFill>
              </a:rPr>
              <a:t>M</a:t>
            </a:r>
            <a:r>
              <a:rPr lang="en-GB" sz="2400" i="1" dirty="0" err="1">
                <a:solidFill>
                  <a:schemeClr val="bg1"/>
                </a:solidFill>
              </a:rPr>
              <a:t>onzo</a:t>
            </a:r>
            <a:r>
              <a:rPr lang="en-GB" sz="2400" i="1" dirty="0">
                <a:solidFill>
                  <a:schemeClr val="bg1"/>
                </a:solidFill>
              </a:rPr>
              <a:t> Annual Report 2020</a:t>
            </a:r>
          </a:p>
        </p:txBody>
      </p:sp>
      <p:sp>
        <p:nvSpPr>
          <p:cNvPr id="9" name="Rectangle 7">
            <a:extLst>
              <a:ext uri="{FF2B5EF4-FFF2-40B4-BE49-F238E27FC236}">
                <a16:creationId xmlns:a16="http://schemas.microsoft.com/office/drawing/2014/main" id="{65E609D9-21AD-4F43-9DF1-716C454B94FD}"/>
              </a:ext>
            </a:extLst>
          </p:cNvPr>
          <p:cNvSpPr>
            <a:spLocks/>
          </p:cNvSpPr>
          <p:nvPr/>
        </p:nvSpPr>
        <p:spPr bwMode="auto">
          <a:xfrm>
            <a:off x="321468" y="124349"/>
            <a:ext cx="11065669"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r>
              <a:rPr lang="en-GB" sz="2200" dirty="0">
                <a:solidFill>
                  <a:schemeClr val="bg1"/>
                </a:solidFill>
                <a:latin typeface="Open Sans Light" charset="0"/>
                <a:cs typeface="Open Sans Light" charset="0"/>
                <a:sym typeface="Open Sans Light" charset="0"/>
              </a:rPr>
              <a:t>Certainly a diverse future is expecting for both challengers in the current challenging environment</a:t>
            </a:r>
          </a:p>
        </p:txBody>
      </p:sp>
      <p:sp>
        <p:nvSpPr>
          <p:cNvPr id="11" name="ZoneTexte 10">
            <a:extLst>
              <a:ext uri="{FF2B5EF4-FFF2-40B4-BE49-F238E27FC236}">
                <a16:creationId xmlns:a16="http://schemas.microsoft.com/office/drawing/2014/main" id="{AB5B4EE7-5CB7-47DC-970A-B8CA38E658CD}"/>
              </a:ext>
            </a:extLst>
          </p:cNvPr>
          <p:cNvSpPr txBox="1"/>
          <p:nvPr/>
        </p:nvSpPr>
        <p:spPr>
          <a:xfrm>
            <a:off x="194381" y="1007031"/>
            <a:ext cx="5644605" cy="5159554"/>
          </a:xfrm>
          <a:prstGeom prst="rect">
            <a:avLst/>
          </a:prstGeom>
          <a:noFill/>
        </p:spPr>
        <p:txBody>
          <a:bodyPr wrap="square">
            <a:spAutoFit/>
          </a:bodyPr>
          <a:lstStyle/>
          <a:p>
            <a:pPr>
              <a:lnSpc>
                <a:spcPct val="200000"/>
              </a:lnSpc>
            </a:pPr>
            <a:r>
              <a:rPr lang="en-GB" sz="2400" i="1" dirty="0">
                <a:solidFill>
                  <a:schemeClr val="bg1"/>
                </a:solidFill>
              </a:rPr>
              <a:t>“Our continued growth and expansion during the pandemic has shown the </a:t>
            </a:r>
            <a:r>
              <a:rPr lang="en-GB" sz="2400" b="1" i="1" dirty="0">
                <a:solidFill>
                  <a:schemeClr val="bg1"/>
                </a:solidFill>
              </a:rPr>
              <a:t>resilience of our strategic plans </a:t>
            </a:r>
            <a:r>
              <a:rPr lang="en-GB" sz="2400" i="1" dirty="0">
                <a:solidFill>
                  <a:schemeClr val="bg1"/>
                </a:solidFill>
              </a:rPr>
              <a:t>and we are pleased that these plans are further endorsed by new investors.” </a:t>
            </a:r>
          </a:p>
          <a:p>
            <a:pPr algn="r">
              <a:lnSpc>
                <a:spcPct val="200000"/>
              </a:lnSpc>
            </a:pPr>
            <a:r>
              <a:rPr lang="fr-FR" sz="2400" dirty="0">
                <a:solidFill>
                  <a:schemeClr val="bg1"/>
                </a:solidFill>
              </a:rPr>
              <a:t>Martin Gilbert.</a:t>
            </a:r>
            <a:r>
              <a:rPr lang="en-GB" sz="2400" dirty="0">
                <a:solidFill>
                  <a:schemeClr val="bg1"/>
                </a:solidFill>
              </a:rPr>
              <a:t> C</a:t>
            </a:r>
            <a:r>
              <a:rPr lang="fr-FR" sz="2400" b="0" dirty="0" err="1">
                <a:solidFill>
                  <a:schemeClr val="bg1"/>
                </a:solidFill>
                <a:effectLst/>
                <a:latin typeface="Lyon"/>
              </a:rPr>
              <a:t>hairman</a:t>
            </a:r>
            <a:r>
              <a:rPr lang="fr-FR" sz="2400" b="0" dirty="0">
                <a:solidFill>
                  <a:schemeClr val="bg1"/>
                </a:solidFill>
                <a:effectLst/>
                <a:latin typeface="Lyon"/>
              </a:rPr>
              <a:t> at Revolut </a:t>
            </a:r>
            <a:r>
              <a:rPr lang="fr-FR" sz="2400" b="0" dirty="0" err="1">
                <a:solidFill>
                  <a:schemeClr val="bg1"/>
                </a:solidFill>
                <a:effectLst/>
                <a:latin typeface="Lyon"/>
              </a:rPr>
              <a:t>refering</a:t>
            </a:r>
            <a:r>
              <a:rPr lang="fr-FR" sz="2400" b="0" dirty="0">
                <a:solidFill>
                  <a:schemeClr val="bg1"/>
                </a:solidFill>
                <a:effectLst/>
                <a:latin typeface="Lyon"/>
              </a:rPr>
              <a:t> to Revolut 2019 </a:t>
            </a:r>
            <a:r>
              <a:rPr lang="fr-FR" sz="2400" b="0" dirty="0" err="1">
                <a:solidFill>
                  <a:schemeClr val="bg1"/>
                </a:solidFill>
                <a:effectLst/>
                <a:latin typeface="Lyon"/>
              </a:rPr>
              <a:t>results</a:t>
            </a:r>
            <a:endParaRPr lang="en-GB" sz="2400" dirty="0">
              <a:solidFill>
                <a:schemeClr val="bg1"/>
              </a:solidFill>
            </a:endParaRPr>
          </a:p>
        </p:txBody>
      </p:sp>
    </p:spTree>
    <p:extLst>
      <p:ext uri="{BB962C8B-B14F-4D97-AF65-F5344CB8AC3E}">
        <p14:creationId xmlns:p14="http://schemas.microsoft.com/office/powerpoint/2010/main" val="4263069876"/>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7F7F7F"/>
      </a:dk1>
      <a:lt1>
        <a:srgbClr val="FFFFFF"/>
      </a:lt1>
      <a:dk2>
        <a:srgbClr val="A7A7A7"/>
      </a:dk2>
      <a:lt2>
        <a:srgbClr val="535353"/>
      </a:lt2>
      <a:accent1>
        <a:srgbClr val="005CDC"/>
      </a:accent1>
      <a:accent2>
        <a:srgbClr val="1A1D1F"/>
      </a:accent2>
      <a:accent3>
        <a:srgbClr val="313432"/>
      </a:accent3>
      <a:accent4>
        <a:srgbClr val="434545"/>
      </a:accent4>
      <a:accent5>
        <a:srgbClr val="FEFFFE"/>
      </a:accent5>
      <a:accent6>
        <a:srgbClr val="91969B"/>
      </a:accent6>
      <a:hlink>
        <a:srgbClr val="0000FF"/>
      </a:hlink>
      <a:folHlink>
        <a:srgbClr val="FF00FF"/>
      </a:folHlink>
    </a:clrScheme>
    <a:fontScheme name="Office Theme">
      <a:majorFont>
        <a:latin typeface="Helvetica"/>
        <a:ea typeface="Helvetica"/>
        <a:cs typeface="Helvetica"/>
      </a:majorFont>
      <a:minorFont>
        <a:latin typeface="Montserrat Light"/>
        <a:ea typeface="Montserrat Light"/>
        <a:cs typeface="Montserrat Light"/>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3826</TotalTime>
  <Words>952</Words>
  <Application>Microsoft Office PowerPoint</Application>
  <PresentationFormat>Grand écran</PresentationFormat>
  <Paragraphs>129</Paragraphs>
  <Slides>11</Slides>
  <Notes>5</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11</vt:i4>
      </vt:variant>
    </vt:vector>
  </HeadingPairs>
  <TitlesOfParts>
    <vt:vector size="23" baseType="lpstr">
      <vt:lpstr>-apple-system</vt:lpstr>
      <vt:lpstr>Arial</vt:lpstr>
      <vt:lpstr>Avenir Next</vt:lpstr>
      <vt:lpstr>Calibri</vt:lpstr>
      <vt:lpstr>Calibri Light</vt:lpstr>
      <vt:lpstr>Gill Sans</vt:lpstr>
      <vt:lpstr>Lyon</vt:lpstr>
      <vt:lpstr>Montserrat Bold</vt:lpstr>
      <vt:lpstr>Montserrat Light</vt:lpstr>
      <vt:lpstr>Open Sans Light</vt:lpstr>
      <vt:lpstr>Thème Office</vt:lpstr>
      <vt:lpstr>Office Theme</vt:lpstr>
      <vt:lpstr>Présentation PowerPoint</vt:lpstr>
      <vt:lpstr>Présentation PowerPoint</vt:lpstr>
      <vt:lpstr>Both challengers launched in 2015, following dissatisfaction from consumers with British banks, whose customer experiences were poor and expensive. They followed different strategies, reached diverse results and so, now facing very different future</vt:lpstr>
      <vt:lpstr>Since launch they focus sources on bringing customers on board quickly; however, Monzo in 2017, after getting banking license, concentrated into transitioning customers onto their new current accounts and discontinued the prepaid card. Meanwhile Revolut kept adding innovative products, expanding internationally and bringing on board new customers</vt:lpstr>
      <vt:lpstr>Partnering with other FinTechs led to quick add new services and helped them drive down costs and accelerate grow.</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Javier Guevara</dc:creator>
  <cp:lastModifiedBy>Javier Guevara</cp:lastModifiedBy>
  <cp:revision>3</cp:revision>
  <dcterms:created xsi:type="dcterms:W3CDTF">2020-08-15T02:50:40Z</dcterms:created>
  <dcterms:modified xsi:type="dcterms:W3CDTF">2020-08-18T16:47:20Z</dcterms:modified>
</cp:coreProperties>
</file>